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1.xml" ContentType="application/vnd.openxmlformats-officedocument.drawingml.chartshape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20104100" cy="20104100"/>
  <p:notesSz cx="20104100" cy="201041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4C253-CD4A-D57A-CF6F-37B8D98D0B9D}" name="marie sebille" initials="ms" userId="2f961e72fb4b12fe" providerId="Windows Live"/>
  <p188:author id="{DAB9A5AC-9A24-A13D-6008-CADACABA92BB}" name="Werner Rein" initials="WR" userId="Werner Rei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14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531" autoAdjust="0"/>
    <p:restoredTop sz="94694"/>
  </p:normalViewPr>
  <p:slideViewPr>
    <p:cSldViewPr>
      <p:cViewPr varScale="1">
        <p:scale>
          <a:sx n="41" d="100"/>
          <a:sy n="41" d="100"/>
        </p:scale>
        <p:origin x="3472" y="2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1.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3642778434333579E-2"/>
          <c:y val="5.3104079815013819E-2"/>
          <c:w val="0.9527144431313328"/>
          <c:h val="0.72883467905483101"/>
        </c:manualLayout>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D55E-41DC-BEBB-3EA0E6F27B88}"/>
              </c:ext>
            </c:extLst>
          </c:dPt>
          <c:dPt>
            <c:idx val="2"/>
            <c:invertIfNegative val="0"/>
            <c:bubble3D val="0"/>
            <c:spPr>
              <a:solidFill>
                <a:srgbClr val="A5A5A5"/>
              </a:solidFill>
              <a:ln>
                <a:noFill/>
              </a:ln>
              <a:effectLst/>
            </c:spPr>
            <c:extLst>
              <c:ext xmlns:c16="http://schemas.microsoft.com/office/drawing/2014/chart" uri="{C3380CC4-5D6E-409C-BE32-E72D297353CC}">
                <c16:uniqueId val="{00000003-D55E-41DC-BEBB-3EA0E6F27B88}"/>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0 Through 8 Years</c:v>
                </c:pt>
                <c:pt idx="1">
                  <c:v>9 Through 12 Years</c:v>
                </c:pt>
                <c:pt idx="2">
                  <c:v>13 Through 17 Years</c:v>
                </c:pt>
              </c:strCache>
            </c:strRef>
          </c:cat>
          <c:val>
            <c:numRef>
              <c:f>Sheet1!$B$2:$B$4</c:f>
              <c:numCache>
                <c:formatCode>General</c:formatCode>
                <c:ptCount val="3"/>
                <c:pt idx="0">
                  <c:v>10</c:v>
                </c:pt>
                <c:pt idx="1">
                  <c:v>14</c:v>
                </c:pt>
                <c:pt idx="2">
                  <c:v>12</c:v>
                </c:pt>
              </c:numCache>
            </c:numRef>
          </c:val>
          <c:extLst>
            <c:ext xmlns:c16="http://schemas.microsoft.com/office/drawing/2014/chart" uri="{C3380CC4-5D6E-409C-BE32-E72D297353CC}">
              <c16:uniqueId val="{00000004-D55E-41DC-BEBB-3EA0E6F27B88}"/>
            </c:ext>
          </c:extLst>
        </c:ser>
        <c:dLbls>
          <c:dLblPos val="outEnd"/>
          <c:showLegendKey val="0"/>
          <c:showVal val="1"/>
          <c:showCatName val="0"/>
          <c:showSerName val="0"/>
          <c:showPercent val="0"/>
          <c:showBubbleSize val="0"/>
        </c:dLbls>
        <c:gapWidth val="219"/>
        <c:overlap val="-27"/>
        <c:axId val="471339839"/>
        <c:axId val="471341503"/>
      </c:barChart>
      <c:catAx>
        <c:axId val="471339839"/>
        <c:scaling>
          <c:orientation val="minMax"/>
        </c:scaling>
        <c:delete val="1"/>
        <c:axPos val="b"/>
        <c:numFmt formatCode="General" sourceLinked="1"/>
        <c:majorTickMark val="none"/>
        <c:minorTickMark val="none"/>
        <c:tickLblPos val="nextTo"/>
        <c:crossAx val="471341503"/>
        <c:crosses val="autoZero"/>
        <c:auto val="1"/>
        <c:lblAlgn val="ctr"/>
        <c:lblOffset val="100"/>
        <c:noMultiLvlLbl val="0"/>
      </c:catAx>
      <c:valAx>
        <c:axId val="471341503"/>
        <c:scaling>
          <c:orientation val="minMax"/>
        </c:scaling>
        <c:delete val="1"/>
        <c:axPos val="l"/>
        <c:numFmt formatCode="General" sourceLinked="1"/>
        <c:majorTickMark val="none"/>
        <c:minorTickMark val="none"/>
        <c:tickLblPos val="nextTo"/>
        <c:crossAx val="471339839"/>
        <c:crosses val="autoZero"/>
        <c:crossBetween val="between"/>
      </c:valAx>
      <c:spPr>
        <a:noFill/>
        <a:ln>
          <a:noFill/>
        </a:ln>
        <a:effectLst/>
      </c:spPr>
    </c:plotArea>
    <c:legend>
      <c:legendPos val="b"/>
      <c:layout>
        <c:manualLayout>
          <c:xMode val="edge"/>
          <c:yMode val="edge"/>
          <c:x val="0"/>
          <c:y val="0.78236359137246758"/>
          <c:w val="0.99696326746810904"/>
          <c:h val="0.1445680849040653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042207631016121"/>
          <c:y val="2.29401454125241E-2"/>
          <c:w val="0.82392814385043989"/>
          <c:h val="0.44612938106539363"/>
        </c:manualLayout>
      </c:layout>
      <c:barChart>
        <c:barDir val="col"/>
        <c:grouping val="clustered"/>
        <c:varyColors val="0"/>
        <c:ser>
          <c:idx val="0"/>
          <c:order val="0"/>
          <c:tx>
            <c:strRef>
              <c:f>Sheet1!$B$1</c:f>
              <c:strCache>
                <c:ptCount val="1"/>
                <c:pt idx="0">
                  <c:v>0 through 8 years</c:v>
                </c:pt>
              </c:strCache>
            </c:strRef>
          </c:tx>
          <c:spPr>
            <a:solidFill>
              <a:schemeClr val="accent1"/>
            </a:solidFill>
            <a:ln>
              <a:noFill/>
            </a:ln>
            <a:effectLst/>
          </c:spPr>
          <c:invertIfNegative val="0"/>
          <c:dLbls>
            <c:dLbl>
              <c:idx val="1"/>
              <c:layout>
                <c:manualLayout>
                  <c:x val="1.5560855503978454E-3"/>
                  <c:y val="3.30028800859841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E6-4565-BDEB-403124E294E8}"/>
                </c:ext>
              </c:extLst>
            </c:dLbl>
            <c:dLbl>
              <c:idx val="2"/>
              <c:layout>
                <c:manualLayout>
                  <c:x val="0"/>
                  <c:y val="1.443174848303282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E6-4565-BDEB-403124E294E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Vision Loss</c:v>
                </c:pt>
                <c:pt idx="1">
                  <c:v>Cognitive Difficulties</c:v>
                </c:pt>
                <c:pt idx="2">
                  <c:v>Communication Abilities</c:v>
                </c:pt>
                <c:pt idx="3">
                  <c:v>Behavioral Issues</c:v>
                </c:pt>
                <c:pt idx="4">
                  <c:v>Motor Difficulties</c:v>
                </c:pt>
                <c:pt idx="5">
                  <c:v>Socialization</c:v>
                </c:pt>
                <c:pt idx="6">
                  <c:v>Power/Strength</c:v>
                </c:pt>
                <c:pt idx="7">
                  <c:v>Daily Living Skills</c:v>
                </c:pt>
                <c:pt idx="8">
                  <c:v>Seizures</c:v>
                </c:pt>
                <c:pt idx="9">
                  <c:v>Sleep Disturbances</c:v>
                </c:pt>
                <c:pt idx="10">
                  <c:v>Feeding Issues</c:v>
                </c:pt>
                <c:pt idx="11">
                  <c:v>No issues currently</c:v>
                </c:pt>
              </c:strCache>
            </c:strRef>
          </c:cat>
          <c:val>
            <c:numRef>
              <c:f>Sheet1!$B$2:$B$13</c:f>
              <c:numCache>
                <c:formatCode>0.00</c:formatCode>
                <c:ptCount val="12"/>
                <c:pt idx="0">
                  <c:v>2.1179999999999999</c:v>
                </c:pt>
                <c:pt idx="1">
                  <c:v>0.58799999999999997</c:v>
                </c:pt>
                <c:pt idx="2">
                  <c:v>0.35299999999999998</c:v>
                </c:pt>
                <c:pt idx="3">
                  <c:v>1.294</c:v>
                </c:pt>
                <c:pt idx="4">
                  <c:v>0.29399999999999998</c:v>
                </c:pt>
                <c:pt idx="7">
                  <c:v>0.29399999999999998</c:v>
                </c:pt>
                <c:pt idx="9">
                  <c:v>0.29399999999999998</c:v>
                </c:pt>
                <c:pt idx="11">
                  <c:v>0.35299999999999998</c:v>
                </c:pt>
              </c:numCache>
            </c:numRef>
          </c:val>
          <c:extLst>
            <c:ext xmlns:c16="http://schemas.microsoft.com/office/drawing/2014/chart" uri="{C3380CC4-5D6E-409C-BE32-E72D297353CC}">
              <c16:uniqueId val="{00000002-7BE6-4565-BDEB-403124E294E8}"/>
            </c:ext>
          </c:extLst>
        </c:ser>
        <c:ser>
          <c:idx val="1"/>
          <c:order val="1"/>
          <c:tx>
            <c:strRef>
              <c:f>Sheet1!$C$1</c:f>
              <c:strCache>
                <c:ptCount val="1"/>
                <c:pt idx="0">
                  <c:v>9 through 12 years</c:v>
                </c:pt>
              </c:strCache>
            </c:strRef>
          </c:tx>
          <c:spPr>
            <a:solidFill>
              <a:schemeClr val="accent2"/>
            </a:solidFill>
            <a:ln>
              <a:noFill/>
            </a:ln>
            <a:effectLst/>
          </c:spPr>
          <c:invertIfNegative val="0"/>
          <c:dLbls>
            <c:dLbl>
              <c:idx val="0"/>
              <c:layout>
                <c:manualLayout>
                  <c:x val="1.929570670525808E-2"/>
                  <c:y val="1.44317484830328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E6-4565-BDEB-403124E294E8}"/>
                </c:ext>
              </c:extLst>
            </c:dLbl>
            <c:dLbl>
              <c:idx val="3"/>
              <c:layout>
                <c:manualLayout>
                  <c:x val="0"/>
                  <c:y val="3.300288008598419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E6-4565-BDEB-403124E294E8}"/>
                </c:ext>
              </c:extLst>
            </c:dLbl>
            <c:dLbl>
              <c:idx val="6"/>
              <c:layout>
                <c:manualLayout>
                  <c:x val="-6.6137566137566134E-3"/>
                  <c:y val="1.358093262723880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BE6-4565-BDEB-403124E294E8}"/>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Vision Loss</c:v>
                </c:pt>
                <c:pt idx="1">
                  <c:v>Cognitive Difficulties</c:v>
                </c:pt>
                <c:pt idx="2">
                  <c:v>Communication Abilities</c:v>
                </c:pt>
                <c:pt idx="3">
                  <c:v>Behavioral Issues</c:v>
                </c:pt>
                <c:pt idx="4">
                  <c:v>Motor Difficulties</c:v>
                </c:pt>
                <c:pt idx="5">
                  <c:v>Socialization</c:v>
                </c:pt>
                <c:pt idx="6">
                  <c:v>Power/Strength</c:v>
                </c:pt>
                <c:pt idx="7">
                  <c:v>Daily Living Skills</c:v>
                </c:pt>
                <c:pt idx="8">
                  <c:v>Seizures</c:v>
                </c:pt>
                <c:pt idx="9">
                  <c:v>Sleep Disturbances</c:v>
                </c:pt>
                <c:pt idx="10">
                  <c:v>Feeding Issues</c:v>
                </c:pt>
                <c:pt idx="11">
                  <c:v>No issues currently</c:v>
                </c:pt>
              </c:strCache>
            </c:strRef>
          </c:cat>
          <c:val>
            <c:numRef>
              <c:f>Sheet1!$C$2:$C$13</c:f>
              <c:numCache>
                <c:formatCode>0.00</c:formatCode>
                <c:ptCount val="12"/>
                <c:pt idx="0">
                  <c:v>2.13</c:v>
                </c:pt>
                <c:pt idx="1">
                  <c:v>0.93500000000000005</c:v>
                </c:pt>
                <c:pt idx="2">
                  <c:v>0.41299999999999998</c:v>
                </c:pt>
                <c:pt idx="3">
                  <c:v>0.217</c:v>
                </c:pt>
                <c:pt idx="4">
                  <c:v>6.5000000000000002E-2</c:v>
                </c:pt>
                <c:pt idx="5">
                  <c:v>0.37</c:v>
                </c:pt>
                <c:pt idx="6">
                  <c:v>0.13</c:v>
                </c:pt>
                <c:pt idx="9">
                  <c:v>0.17399999999999999</c:v>
                </c:pt>
              </c:numCache>
            </c:numRef>
          </c:val>
          <c:extLst>
            <c:ext xmlns:c16="http://schemas.microsoft.com/office/drawing/2014/chart" uri="{C3380CC4-5D6E-409C-BE32-E72D297353CC}">
              <c16:uniqueId val="{00000005-7BE6-4565-BDEB-403124E294E8}"/>
            </c:ext>
          </c:extLst>
        </c:ser>
        <c:ser>
          <c:idx val="2"/>
          <c:order val="2"/>
          <c:tx>
            <c:strRef>
              <c:f>Sheet1!$D$1</c:f>
              <c:strCache>
                <c:ptCount val="1"/>
                <c:pt idx="0">
                  <c:v>13 through 17 years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Corbel" panose="020B0503020204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Vision Loss</c:v>
                </c:pt>
                <c:pt idx="1">
                  <c:v>Cognitive Difficulties</c:v>
                </c:pt>
                <c:pt idx="2">
                  <c:v>Communication Abilities</c:v>
                </c:pt>
                <c:pt idx="3">
                  <c:v>Behavioral Issues</c:v>
                </c:pt>
                <c:pt idx="4">
                  <c:v>Motor Difficulties</c:v>
                </c:pt>
                <c:pt idx="5">
                  <c:v>Socialization</c:v>
                </c:pt>
                <c:pt idx="6">
                  <c:v>Power/Strength</c:v>
                </c:pt>
                <c:pt idx="7">
                  <c:v>Daily Living Skills</c:v>
                </c:pt>
                <c:pt idx="8">
                  <c:v>Seizures</c:v>
                </c:pt>
                <c:pt idx="9">
                  <c:v>Sleep Disturbances</c:v>
                </c:pt>
                <c:pt idx="10">
                  <c:v>Feeding Issues</c:v>
                </c:pt>
                <c:pt idx="11">
                  <c:v>No issues currently</c:v>
                </c:pt>
              </c:strCache>
            </c:strRef>
          </c:cat>
          <c:val>
            <c:numRef>
              <c:f>Sheet1!$D$2:$D$13</c:f>
              <c:numCache>
                <c:formatCode>0.00</c:formatCode>
                <c:ptCount val="12"/>
                <c:pt idx="0">
                  <c:v>1.226</c:v>
                </c:pt>
                <c:pt idx="1">
                  <c:v>0.39600000000000002</c:v>
                </c:pt>
                <c:pt idx="2">
                  <c:v>0.73599999999999999</c:v>
                </c:pt>
                <c:pt idx="3">
                  <c:v>0.32100000000000001</c:v>
                </c:pt>
                <c:pt idx="4">
                  <c:v>0.49099999999999999</c:v>
                </c:pt>
                <c:pt idx="5">
                  <c:v>0.113</c:v>
                </c:pt>
                <c:pt idx="6">
                  <c:v>0.189</c:v>
                </c:pt>
                <c:pt idx="7">
                  <c:v>0.20799999999999999</c:v>
                </c:pt>
                <c:pt idx="8">
                  <c:v>0.28299999999999997</c:v>
                </c:pt>
                <c:pt idx="10">
                  <c:v>0.151</c:v>
                </c:pt>
              </c:numCache>
            </c:numRef>
          </c:val>
          <c:extLst>
            <c:ext xmlns:c16="http://schemas.microsoft.com/office/drawing/2014/chart" uri="{C3380CC4-5D6E-409C-BE32-E72D297353CC}">
              <c16:uniqueId val="{00000006-7BE6-4565-BDEB-403124E294E8}"/>
            </c:ext>
          </c:extLst>
        </c:ser>
        <c:dLbls>
          <c:dLblPos val="outEnd"/>
          <c:showLegendKey val="0"/>
          <c:showVal val="1"/>
          <c:showCatName val="0"/>
          <c:showSerName val="0"/>
          <c:showPercent val="0"/>
          <c:showBubbleSize val="0"/>
        </c:dLbls>
        <c:gapWidth val="219"/>
        <c:overlap val="-27"/>
        <c:axId val="1765681200"/>
        <c:axId val="1661838768"/>
      </c:barChart>
      <c:catAx>
        <c:axId val="1765681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61838768"/>
        <c:crosses val="autoZero"/>
        <c:auto val="1"/>
        <c:lblAlgn val="ctr"/>
        <c:lblOffset val="100"/>
        <c:noMultiLvlLbl val="0"/>
      </c:catAx>
      <c:valAx>
        <c:axId val="1661838768"/>
        <c:scaling>
          <c:orientation val="minMax"/>
        </c:scaling>
        <c:delete val="1"/>
        <c:axPos val="l"/>
        <c:numFmt formatCode="0.00" sourceLinked="1"/>
        <c:majorTickMark val="none"/>
        <c:minorTickMark val="none"/>
        <c:tickLblPos val="nextTo"/>
        <c:crossAx val="1765681200"/>
        <c:crosses val="autoZero"/>
        <c:crossBetween val="between"/>
      </c:valAx>
      <c:spPr>
        <a:noFill/>
        <a:ln w="25400">
          <a:noFill/>
        </a:ln>
        <a:effectLst/>
      </c:spPr>
    </c:plotArea>
    <c:legend>
      <c:legendPos val="r"/>
      <c:layout>
        <c:manualLayout>
          <c:xMode val="edge"/>
          <c:yMode val="edge"/>
          <c:x val="0.46228827274763951"/>
          <c:y val="0.13523825350531524"/>
          <c:w val="0.53659280053939096"/>
          <c:h val="5.637529591476404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900"/>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0.81833</cdr:x>
      <cdr:y>0.21631</cdr:y>
    </cdr:from>
    <cdr:to>
      <cdr:x>1</cdr:x>
      <cdr:y>0.40826</cdr:y>
    </cdr:to>
    <cdr:sp macro="" textlink="">
      <cdr:nvSpPr>
        <cdr:cNvPr id="2" name="TextBox 1">
          <a:extLst xmlns:a="http://schemas.openxmlformats.org/drawingml/2006/main">
            <a:ext uri="{FF2B5EF4-FFF2-40B4-BE49-F238E27FC236}">
              <a16:creationId xmlns:a16="http://schemas.microsoft.com/office/drawing/2014/main" id="{E06227E6-8592-4C61-AEA4-9EA9F96C7DBC}"/>
            </a:ext>
          </a:extLst>
        </cdr:cNvPr>
        <cdr:cNvSpPr txBox="1"/>
      </cdr:nvSpPr>
      <cdr:spPr>
        <a:xfrm xmlns:a="http://schemas.openxmlformats.org/drawingml/2006/main">
          <a:off x="7740094" y="832374"/>
          <a:ext cx="1567689" cy="7386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10080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11387138" y="0"/>
            <a:ext cx="8712200" cy="1008063"/>
          </a:xfrm>
          <a:prstGeom prst="rect">
            <a:avLst/>
          </a:prstGeom>
        </p:spPr>
        <p:txBody>
          <a:bodyPr vert="horz" lIns="91440" tIns="45720" rIns="91440" bIns="45720" rtlCol="0"/>
          <a:lstStyle>
            <a:lvl1pPr algn="r">
              <a:defRPr sz="1200"/>
            </a:lvl1pPr>
          </a:lstStyle>
          <a:p>
            <a:fld id="{C4FA6E20-63E0-4962-912E-0D386A7C6BD1}" type="datetimeFigureOut">
              <a:rPr lang="en-US" smtClean="0"/>
              <a:t>4/20/23</a:t>
            </a:fld>
            <a:endParaRPr lang="en-US"/>
          </a:p>
        </p:txBody>
      </p:sp>
      <p:sp>
        <p:nvSpPr>
          <p:cNvPr id="4" name="Slide Image Placeholder 3"/>
          <p:cNvSpPr>
            <a:spLocks noGrp="1" noRot="1" noChangeAspect="1"/>
          </p:cNvSpPr>
          <p:nvPr>
            <p:ph type="sldImg" idx="2"/>
          </p:nvPr>
        </p:nvSpPr>
        <p:spPr>
          <a:xfrm>
            <a:off x="6659563" y="2513013"/>
            <a:ext cx="6784975" cy="67849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2009775" y="9675813"/>
            <a:ext cx="16084550" cy="79152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9096038"/>
            <a:ext cx="8712200" cy="100806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11387138" y="19096038"/>
            <a:ext cx="8712200" cy="1008062"/>
          </a:xfrm>
          <a:prstGeom prst="rect">
            <a:avLst/>
          </a:prstGeom>
        </p:spPr>
        <p:txBody>
          <a:bodyPr vert="horz" lIns="91440" tIns="45720" rIns="91440" bIns="45720" rtlCol="0" anchor="b"/>
          <a:lstStyle>
            <a:lvl1pPr algn="r">
              <a:defRPr sz="1200"/>
            </a:lvl1pPr>
          </a:lstStyle>
          <a:p>
            <a:fld id="{0FCC0820-27E3-4124-86D5-537C90AB96AF}" type="slidenum">
              <a:rPr lang="en-US" smtClean="0"/>
              <a:t>‹#›</a:t>
            </a:fld>
            <a:endParaRPr lang="en-US"/>
          </a:p>
        </p:txBody>
      </p:sp>
    </p:spTree>
    <p:extLst>
      <p:ext uri="{BB962C8B-B14F-4D97-AF65-F5344CB8AC3E}">
        <p14:creationId xmlns:p14="http://schemas.microsoft.com/office/powerpoint/2010/main" val="398467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CC0820-27E3-4124-86D5-537C90AB96AF}" type="slidenum">
              <a:rPr lang="en-US" smtClean="0"/>
              <a:t>1</a:t>
            </a:fld>
            <a:endParaRPr lang="en-US"/>
          </a:p>
        </p:txBody>
      </p:sp>
    </p:spTree>
    <p:extLst>
      <p:ext uri="{BB962C8B-B14F-4D97-AF65-F5344CB8AC3E}">
        <p14:creationId xmlns:p14="http://schemas.microsoft.com/office/powerpoint/2010/main" val="2215956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6232271"/>
            <a:ext cx="17088486" cy="422186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3015615" y="11258296"/>
            <a:ext cx="14072870" cy="502602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1005205" y="4623943"/>
            <a:ext cx="8745284"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4623943"/>
            <a:ext cx="8745284" cy="1326870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1030335"/>
            <a:ext cx="20102957" cy="497848"/>
          </a:xfrm>
          <a:prstGeom prst="rect">
            <a:avLst/>
          </a:prstGeom>
        </p:spPr>
      </p:pic>
      <p:sp>
        <p:nvSpPr>
          <p:cNvPr id="17" name="bg object 17"/>
          <p:cNvSpPr/>
          <p:nvPr/>
        </p:nvSpPr>
        <p:spPr>
          <a:xfrm>
            <a:off x="0" y="0"/>
            <a:ext cx="20104100" cy="1025525"/>
          </a:xfrm>
          <a:custGeom>
            <a:avLst/>
            <a:gdLst/>
            <a:ahLst/>
            <a:cxnLst/>
            <a:rect l="l" t="t" r="r" b="b"/>
            <a:pathLst>
              <a:path w="20104100" h="1025525">
                <a:moveTo>
                  <a:pt x="20104099" y="0"/>
                </a:moveTo>
                <a:lnTo>
                  <a:pt x="0" y="0"/>
                </a:lnTo>
                <a:lnTo>
                  <a:pt x="0" y="1025004"/>
                </a:lnTo>
                <a:lnTo>
                  <a:pt x="20104099" y="1025004"/>
                </a:lnTo>
                <a:lnTo>
                  <a:pt x="20104099" y="0"/>
                </a:lnTo>
                <a:close/>
              </a:path>
            </a:pathLst>
          </a:custGeom>
          <a:solidFill>
            <a:srgbClr val="8D9B39"/>
          </a:solidFill>
        </p:spPr>
        <p:txBody>
          <a:bodyPr wrap="square" lIns="0" tIns="0" rIns="0" bIns="0" rtlCol="0"/>
          <a:lstStyle/>
          <a:p>
            <a:endParaRPr/>
          </a:p>
        </p:txBody>
      </p:sp>
      <p:sp>
        <p:nvSpPr>
          <p:cNvPr id="2" name="Holder 2"/>
          <p:cNvSpPr>
            <a:spLocks noGrp="1"/>
          </p:cNvSpPr>
          <p:nvPr>
            <p:ph type="title"/>
          </p:nvPr>
        </p:nvSpPr>
        <p:spPr>
          <a:xfrm>
            <a:off x="1005205" y="804164"/>
            <a:ext cx="18093690" cy="32166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1005205" y="4623943"/>
            <a:ext cx="18093690" cy="1326870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8696814"/>
            <a:ext cx="6433312" cy="100520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18696814"/>
            <a:ext cx="4623943" cy="100520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4/20/23</a:t>
            </a:fld>
            <a:endParaRPr lang="en-US"/>
          </a:p>
        </p:txBody>
      </p:sp>
      <p:sp>
        <p:nvSpPr>
          <p:cNvPr id="6" name="Holder 6"/>
          <p:cNvSpPr>
            <a:spLocks noGrp="1"/>
          </p:cNvSpPr>
          <p:nvPr>
            <p:ph type="sldNum" sz="quarter" idx="7"/>
          </p:nvPr>
        </p:nvSpPr>
        <p:spPr>
          <a:xfrm>
            <a:off x="14474953" y="18696814"/>
            <a:ext cx="4623943" cy="100520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da.gov/drugs/development-approval-process-drugs/fda-patient-focused-drug-"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8743" y="306947"/>
            <a:ext cx="18480405" cy="512320"/>
          </a:xfrm>
          <a:prstGeom prst="rect">
            <a:avLst/>
          </a:prstGeom>
        </p:spPr>
        <p:txBody>
          <a:bodyPr vert="horz" wrap="square" lIns="0" tIns="12065" rIns="0" bIns="0" rtlCol="0">
            <a:spAutoFit/>
          </a:bodyPr>
          <a:lstStyle/>
          <a:p>
            <a:pPr marL="12700">
              <a:lnSpc>
                <a:spcPct val="100000"/>
              </a:lnSpc>
              <a:spcBef>
                <a:spcPts val="95"/>
              </a:spcBef>
              <a:tabLst>
                <a:tab pos="6118860" algn="l"/>
                <a:tab pos="13063219" algn="l"/>
              </a:tabLst>
            </a:pPr>
            <a:r>
              <a:rPr lang="en-US" sz="3250" b="1" dirty="0">
                <a:solidFill>
                  <a:srgbClr val="FFFFFF"/>
                </a:solidFill>
                <a:latin typeface="Calibri"/>
                <a:cs typeface="Calibri"/>
              </a:rPr>
              <a:t>Understanding the Functional Burden of CLN3 Through the Eyes of Patients and Families</a:t>
            </a:r>
            <a:endParaRPr lang="en-US" sz="3250" dirty="0">
              <a:latin typeface="Calibri"/>
              <a:cs typeface="Calibri"/>
            </a:endParaRPr>
          </a:p>
        </p:txBody>
      </p:sp>
      <p:sp>
        <p:nvSpPr>
          <p:cNvPr id="3" name="object 3"/>
          <p:cNvSpPr txBox="1"/>
          <p:nvPr/>
        </p:nvSpPr>
        <p:spPr>
          <a:xfrm>
            <a:off x="222250" y="1070179"/>
            <a:ext cx="19624309" cy="500137"/>
          </a:xfrm>
          <a:prstGeom prst="rect">
            <a:avLst/>
          </a:prstGeom>
        </p:spPr>
        <p:txBody>
          <a:bodyPr vert="horz" wrap="square" lIns="0" tIns="12700" rIns="0" bIns="0" rtlCol="0">
            <a:spAutoFit/>
          </a:bodyPr>
          <a:lstStyle/>
          <a:p>
            <a:pPr marL="12700">
              <a:lnSpc>
                <a:spcPts val="1920"/>
              </a:lnSpc>
              <a:spcBef>
                <a:spcPts val="100"/>
              </a:spcBef>
            </a:pPr>
            <a:r>
              <a:rPr sz="1600" dirty="0">
                <a:latin typeface="Calibri"/>
                <a:cs typeface="Calibri"/>
              </a:rPr>
              <a:t>*</a:t>
            </a:r>
            <a:r>
              <a:rPr lang="en-US" sz="1600" i="0" dirty="0">
                <a:solidFill>
                  <a:srgbClr val="000000"/>
                </a:solidFill>
                <a:effectLst/>
                <a:latin typeface="Segoe"/>
              </a:rPr>
              <a:t>Skyler Jackson</a:t>
            </a:r>
            <a:r>
              <a:rPr lang="en-US" sz="1600" i="0" baseline="30000" dirty="0">
                <a:solidFill>
                  <a:srgbClr val="000000"/>
                </a:solidFill>
                <a:effectLst/>
                <a:latin typeface="Segoe"/>
              </a:rPr>
              <a:t>1</a:t>
            </a:r>
            <a:r>
              <a:rPr lang="en-US" sz="1600" i="0" dirty="0">
                <a:solidFill>
                  <a:srgbClr val="000000"/>
                </a:solidFill>
                <a:effectLst/>
                <a:latin typeface="Segoe"/>
              </a:rPr>
              <a:t>, </a:t>
            </a:r>
            <a:r>
              <a:rPr lang="en-US" sz="1600" b="0" i="0" dirty="0">
                <a:solidFill>
                  <a:srgbClr val="000000"/>
                </a:solidFill>
                <a:effectLst/>
                <a:latin typeface="Segoe"/>
              </a:rPr>
              <a:t>Marie Sebille</a:t>
            </a:r>
            <a:r>
              <a:rPr lang="en-US" sz="1600" b="0" i="0" baseline="30000" dirty="0">
                <a:solidFill>
                  <a:srgbClr val="000000"/>
                </a:solidFill>
                <a:effectLst/>
                <a:latin typeface="Segoe"/>
              </a:rPr>
              <a:t>2</a:t>
            </a:r>
            <a:r>
              <a:rPr lang="en-US" sz="1600" b="0" i="0" dirty="0">
                <a:solidFill>
                  <a:srgbClr val="000000"/>
                </a:solidFill>
                <a:effectLst/>
                <a:latin typeface="Segoe"/>
              </a:rPr>
              <a:t>, Warren W. Wasiewski</a:t>
            </a:r>
            <a:r>
              <a:rPr lang="en-US" sz="1600" b="0" i="0" baseline="30000" dirty="0">
                <a:solidFill>
                  <a:srgbClr val="000000"/>
                </a:solidFill>
                <a:effectLst/>
                <a:latin typeface="Segoe"/>
              </a:rPr>
              <a:t>3</a:t>
            </a:r>
            <a:r>
              <a:rPr lang="en-US" sz="1600" b="0" i="0" dirty="0">
                <a:solidFill>
                  <a:srgbClr val="000000"/>
                </a:solidFill>
                <a:effectLst/>
                <a:latin typeface="Segoe"/>
              </a:rPr>
              <a:t>, Mary Beth Kiser</a:t>
            </a:r>
            <a:r>
              <a:rPr lang="en-US" sz="1600" b="0" i="0" baseline="30000" dirty="0">
                <a:solidFill>
                  <a:srgbClr val="000000"/>
                </a:solidFill>
                <a:effectLst/>
                <a:latin typeface="Segoe"/>
              </a:rPr>
              <a:t>4</a:t>
            </a:r>
            <a:r>
              <a:rPr lang="en-US" sz="1600" b="0" i="0" dirty="0">
                <a:solidFill>
                  <a:srgbClr val="000000"/>
                </a:solidFill>
                <a:effectLst/>
                <a:latin typeface="Segoe"/>
              </a:rPr>
              <a:t>, Patti A. Engel</a:t>
            </a:r>
            <a:r>
              <a:rPr lang="en-US" sz="1600" b="0" i="0" baseline="30000" dirty="0">
                <a:solidFill>
                  <a:srgbClr val="000000"/>
                </a:solidFill>
                <a:effectLst/>
                <a:latin typeface="Segoe"/>
              </a:rPr>
              <a:t>1</a:t>
            </a:r>
            <a:r>
              <a:rPr lang="en-US" sz="1600" b="0" i="0" dirty="0">
                <a:solidFill>
                  <a:srgbClr val="000000"/>
                </a:solidFill>
                <a:effectLst/>
                <a:latin typeface="Segoe"/>
              </a:rPr>
              <a:t>.</a:t>
            </a:r>
            <a:br>
              <a:rPr lang="en-US" sz="1600" dirty="0"/>
            </a:br>
            <a:r>
              <a:rPr lang="en-US" sz="1600" b="0" i="0" baseline="30000" dirty="0">
                <a:solidFill>
                  <a:srgbClr val="000000"/>
                </a:solidFill>
                <a:effectLst/>
                <a:latin typeface="Segoe"/>
              </a:rPr>
              <a:t>1</a:t>
            </a:r>
            <a:r>
              <a:rPr lang="en-US" sz="1600" b="0" i="0" dirty="0">
                <a:solidFill>
                  <a:srgbClr val="000000"/>
                </a:solidFill>
                <a:effectLst/>
                <a:latin typeface="Segoe"/>
              </a:rPr>
              <a:t>Engage Health, Inc., Eagan, MN, USA, </a:t>
            </a:r>
            <a:r>
              <a:rPr lang="en-US" sz="1600" b="0" i="0" baseline="30000" dirty="0">
                <a:solidFill>
                  <a:srgbClr val="000000"/>
                </a:solidFill>
                <a:effectLst/>
                <a:latin typeface="Segoe"/>
              </a:rPr>
              <a:t>2</a:t>
            </a:r>
            <a:r>
              <a:rPr lang="en-US" sz="1600" b="0" i="0" dirty="0">
                <a:solidFill>
                  <a:srgbClr val="000000"/>
                </a:solidFill>
                <a:effectLst/>
                <a:latin typeface="Segoe"/>
              </a:rPr>
              <a:t>Theranexus, Fontenay aux Roses, France, </a:t>
            </a:r>
            <a:r>
              <a:rPr lang="en-US" sz="1600" b="0" i="0" baseline="30000" dirty="0">
                <a:solidFill>
                  <a:srgbClr val="000000"/>
                </a:solidFill>
                <a:effectLst/>
                <a:latin typeface="Segoe"/>
              </a:rPr>
              <a:t>3</a:t>
            </a:r>
            <a:r>
              <a:rPr lang="en-US" sz="1600" b="0" i="0" dirty="0">
                <a:solidFill>
                  <a:srgbClr val="000000"/>
                </a:solidFill>
                <a:effectLst/>
                <a:latin typeface="Segoe"/>
              </a:rPr>
              <a:t>W3 Pharma Consulting LCC, Lancaster, PA, USA, </a:t>
            </a:r>
            <a:r>
              <a:rPr lang="en-US" sz="1600" b="0" i="0" baseline="30000" dirty="0">
                <a:solidFill>
                  <a:srgbClr val="000000"/>
                </a:solidFill>
                <a:effectLst/>
                <a:latin typeface="Segoe"/>
              </a:rPr>
              <a:t>4</a:t>
            </a:r>
            <a:r>
              <a:rPr lang="en-US" sz="1600" b="0" i="0" dirty="0">
                <a:solidFill>
                  <a:srgbClr val="000000"/>
                </a:solidFill>
                <a:effectLst/>
                <a:latin typeface="Segoe"/>
              </a:rPr>
              <a:t>Beyond Batten Disease Foundation, Austin, TX, USA.</a:t>
            </a:r>
            <a:endParaRPr sz="1600" dirty="0">
              <a:latin typeface="Calibri"/>
              <a:cs typeface="Calibri"/>
            </a:endParaRPr>
          </a:p>
        </p:txBody>
      </p:sp>
      <p:sp>
        <p:nvSpPr>
          <p:cNvPr id="4" name="object 4"/>
          <p:cNvSpPr txBox="1"/>
          <p:nvPr/>
        </p:nvSpPr>
        <p:spPr>
          <a:xfrm>
            <a:off x="222250" y="1638812"/>
            <a:ext cx="19650710" cy="2741776"/>
          </a:xfrm>
          <a:prstGeom prst="rect">
            <a:avLst/>
          </a:prstGeom>
          <a:ln w="14468">
            <a:solidFill>
              <a:schemeClr val="accent1"/>
            </a:solidFill>
          </a:ln>
        </p:spPr>
        <p:txBody>
          <a:bodyPr vert="horz" wrap="square" lIns="0" tIns="2540" rIns="0" bIns="0" rtlCol="0">
            <a:spAutoFit/>
          </a:bodyPr>
          <a:lstStyle/>
          <a:p>
            <a:pPr marL="60960">
              <a:lnSpc>
                <a:spcPct val="100000"/>
              </a:lnSpc>
              <a:spcBef>
                <a:spcPts val="20"/>
              </a:spcBef>
            </a:pPr>
            <a:r>
              <a:rPr lang="fr-FR" sz="2400" b="1" spc="-10" dirty="0">
                <a:solidFill>
                  <a:schemeClr val="tx1"/>
                </a:solidFill>
                <a:latin typeface="Calibri"/>
                <a:cs typeface="Calibri"/>
              </a:rPr>
              <a:t>1.  </a:t>
            </a:r>
            <a:r>
              <a:rPr sz="2400" b="1" spc="-10" dirty="0">
                <a:latin typeface="Calibri"/>
                <a:cs typeface="Calibri"/>
              </a:rPr>
              <a:t>Background</a:t>
            </a:r>
            <a:endParaRPr sz="2400" dirty="0">
              <a:latin typeface="Calibri"/>
              <a:cs typeface="Calibri"/>
            </a:endParaRPr>
          </a:p>
          <a:p>
            <a:pPr marL="387350" marR="1165225" indent="-342900" algn="l">
              <a:spcBef>
                <a:spcPts val="10"/>
              </a:spcBef>
              <a:buFont typeface="Arial"/>
              <a:buChar char="•"/>
              <a:tabLst>
                <a:tab pos="387350" algn="l"/>
                <a:tab pos="387985" algn="l"/>
              </a:tabLst>
            </a:pPr>
            <a:r>
              <a:rPr lang="en-US" sz="2200" dirty="0">
                <a:latin typeface="Calibri"/>
                <a:cs typeface="Calibri"/>
              </a:rPr>
              <a:t>Obtaining accurate </a:t>
            </a:r>
            <a:r>
              <a:rPr lang="en-US" sz="2200" dirty="0">
                <a:solidFill>
                  <a:schemeClr val="tx1"/>
                </a:solidFill>
                <a:latin typeface="Calibri"/>
                <a:cs typeface="Calibri"/>
              </a:rPr>
              <a:t>outcome a</a:t>
            </a:r>
            <a:r>
              <a:rPr lang="en-US" sz="2200" dirty="0">
                <a:latin typeface="Calibri"/>
                <a:cs typeface="Calibri"/>
              </a:rPr>
              <a:t>ssessment data is a challenge in children with heterogeneous neurodegenerative disorders and may significantly vary with age, causing great challenges when setting clinical trial endpoints. Qualitative data in the form of  patient and caregiver input is increasingly used in the process of therapy development</a:t>
            </a:r>
            <a:r>
              <a:rPr lang="en-US" sz="2200" baseline="30000" dirty="0">
                <a:latin typeface="Calibri"/>
                <a:cs typeface="Calibri"/>
              </a:rPr>
              <a:t>1</a:t>
            </a:r>
            <a:r>
              <a:rPr lang="en-US" sz="2200" dirty="0">
                <a:latin typeface="Calibri"/>
                <a:cs typeface="Calibri"/>
              </a:rPr>
              <a:t> and is essential to understand how well existing tools are measuring efficacy outcomes important to patients and families that are associated with neurodegenerative disorders</a:t>
            </a:r>
          </a:p>
          <a:p>
            <a:pPr marL="387350" marR="1165225" indent="-342900" algn="l">
              <a:spcBef>
                <a:spcPts val="10"/>
              </a:spcBef>
              <a:buFont typeface="Arial" panose="020B0604020202020204" pitchFamily="34" charset="0"/>
              <a:buChar char="•"/>
              <a:tabLst>
                <a:tab pos="387350" algn="l"/>
                <a:tab pos="387985" algn="l"/>
              </a:tabLst>
            </a:pPr>
            <a:r>
              <a:rPr lang="en-US" sz="2200" dirty="0">
                <a:latin typeface="Calibri"/>
                <a:cs typeface="Calibri"/>
              </a:rPr>
              <a:t>FDA has provided a series of </a:t>
            </a:r>
            <a:r>
              <a:rPr lang="en-US" sz="2200" spc="-10" dirty="0">
                <a:latin typeface="Calibri"/>
                <a:cs typeface="Calibri"/>
              </a:rPr>
              <a:t>guidance documents intended to facilitate the collection of robust, meaningful input</a:t>
            </a:r>
            <a:r>
              <a:rPr lang="en-US" sz="2200" spc="-10" baseline="30000" dirty="0">
                <a:latin typeface="Calibri"/>
                <a:cs typeface="Calibri"/>
              </a:rPr>
              <a:t>2</a:t>
            </a:r>
            <a:endParaRPr lang="en-US" sz="2200" spc="-10" dirty="0">
              <a:highlight>
                <a:srgbClr val="FFFF00"/>
              </a:highlight>
              <a:latin typeface="Calibri"/>
              <a:cs typeface="Calibri"/>
            </a:endParaRPr>
          </a:p>
          <a:p>
            <a:pPr marL="387350" marR="1165225" indent="-342900" algn="l">
              <a:spcBef>
                <a:spcPts val="10"/>
              </a:spcBef>
              <a:buFont typeface="Arial" panose="020B0604020202020204" pitchFamily="34" charset="0"/>
              <a:buChar char="•"/>
              <a:tabLst>
                <a:tab pos="387350" algn="l"/>
                <a:tab pos="387985" algn="l"/>
              </a:tabLst>
            </a:pPr>
            <a:r>
              <a:rPr lang="en-US" sz="2200" dirty="0">
                <a:latin typeface="Calibri"/>
                <a:cs typeface="Calibri"/>
              </a:rPr>
              <a:t>In this</a:t>
            </a:r>
            <a:r>
              <a:rPr lang="en-US" sz="2200" dirty="0">
                <a:solidFill>
                  <a:schemeClr val="tx1"/>
                </a:solidFill>
                <a:latin typeface="Calibri"/>
                <a:cs typeface="Calibri"/>
              </a:rPr>
              <a:t> international </a:t>
            </a:r>
            <a:r>
              <a:rPr lang="en-US" sz="2200" dirty="0">
                <a:latin typeface="Calibri"/>
                <a:cs typeface="Calibri"/>
              </a:rPr>
              <a:t>study, qualitative data were gathered in order to better understand functional challenges faced by children impacted by CLN3 </a:t>
            </a:r>
            <a:r>
              <a:rPr lang="en-US" sz="2200" dirty="0">
                <a:solidFill>
                  <a:schemeClr val="tx1"/>
                </a:solidFill>
                <a:latin typeface="Calibri"/>
                <a:cs typeface="Calibri"/>
              </a:rPr>
              <a:t>Batten disease and </a:t>
            </a:r>
            <a:r>
              <a:rPr lang="en-US" sz="2200" dirty="0">
                <a:latin typeface="Calibri"/>
                <a:cs typeface="Calibri"/>
              </a:rPr>
              <a:t>compared items included in two commonly used clinical rating instruments, the UBDRS</a:t>
            </a:r>
            <a:r>
              <a:rPr lang="en-US" sz="2200" baseline="30000" dirty="0">
                <a:latin typeface="Calibri"/>
                <a:cs typeface="Calibri"/>
              </a:rPr>
              <a:t>3</a:t>
            </a:r>
            <a:r>
              <a:rPr lang="en-US" sz="2200" dirty="0">
                <a:latin typeface="Calibri"/>
                <a:cs typeface="Calibri"/>
              </a:rPr>
              <a:t> and Vineland III</a:t>
            </a:r>
            <a:r>
              <a:rPr lang="en-US" sz="2200" baseline="30000" dirty="0">
                <a:latin typeface="Calibri"/>
                <a:cs typeface="Calibri"/>
              </a:rPr>
              <a:t>4</a:t>
            </a:r>
            <a:r>
              <a:rPr lang="en-US" sz="2200" dirty="0">
                <a:latin typeface="Calibri"/>
                <a:cs typeface="Calibri"/>
              </a:rPr>
              <a:t> to evaluate their validity</a:t>
            </a:r>
            <a:endParaRPr sz="2200" strike="sngStrike" dirty="0">
              <a:solidFill>
                <a:srgbClr val="FF0000"/>
              </a:solidFill>
              <a:latin typeface="Calibri"/>
              <a:cs typeface="Calibri"/>
            </a:endParaRPr>
          </a:p>
        </p:txBody>
      </p:sp>
      <p:sp>
        <p:nvSpPr>
          <p:cNvPr id="5" name="object 5"/>
          <p:cNvSpPr txBox="1"/>
          <p:nvPr/>
        </p:nvSpPr>
        <p:spPr>
          <a:xfrm>
            <a:off x="7842248" y="9213850"/>
            <a:ext cx="12030711" cy="3046347"/>
          </a:xfrm>
          <a:prstGeom prst="rect">
            <a:avLst/>
          </a:prstGeom>
          <a:ln w="14468">
            <a:solidFill>
              <a:schemeClr val="accent1"/>
            </a:solidFill>
          </a:ln>
        </p:spPr>
        <p:txBody>
          <a:bodyPr vert="horz" wrap="square" lIns="0" tIns="4445" rIns="0" bIns="0" rtlCol="0">
            <a:spAutoFit/>
          </a:bodyPr>
          <a:lstStyle/>
          <a:p>
            <a:pPr marL="45085">
              <a:lnSpc>
                <a:spcPts val="2640"/>
              </a:lnSpc>
              <a:spcBef>
                <a:spcPts val="35"/>
              </a:spcBef>
            </a:pPr>
            <a:r>
              <a:rPr lang="fr-FR" sz="2400" b="1" spc="-10" dirty="0">
                <a:solidFill>
                  <a:schemeClr val="tx1"/>
                </a:solidFill>
                <a:latin typeface="Calibri"/>
                <a:cs typeface="Calibri"/>
              </a:rPr>
              <a:t>4. </a:t>
            </a:r>
            <a:r>
              <a:rPr sz="2400" b="1" spc="-10" dirty="0">
                <a:solidFill>
                  <a:schemeClr val="tx1"/>
                </a:solidFill>
                <a:latin typeface="Calibri"/>
                <a:cs typeface="Calibri"/>
              </a:rPr>
              <a:t>Results</a:t>
            </a:r>
            <a:endParaRPr lang="en-US" sz="2400" b="1" spc="-10" dirty="0">
              <a:solidFill>
                <a:schemeClr val="tx1"/>
              </a:solidFill>
              <a:latin typeface="Calibri"/>
              <a:cs typeface="Calibri"/>
            </a:endParaRPr>
          </a:p>
          <a:p>
            <a:pPr marL="387985" indent="-342900" algn="l">
              <a:spcBef>
                <a:spcPts val="15"/>
              </a:spcBef>
              <a:buFont typeface="Arial" panose="020B0604020202020204" pitchFamily="34" charset="0"/>
              <a:buChar char="•"/>
            </a:pPr>
            <a:r>
              <a:rPr lang="en-US" sz="2200" spc="-40" dirty="0">
                <a:solidFill>
                  <a:schemeClr val="tx1"/>
                </a:solidFill>
                <a:latin typeface="Calibri"/>
                <a:cs typeface="Calibri"/>
              </a:rPr>
              <a:t>Participants included 36 caregivers of children diagnosed with CLN3 in US and EU, categorized by patient age (birth through 8 years old (n=10) , 9 through 12 years old (n=14), and 13 through 17 years old (n=12)) </a:t>
            </a:r>
            <a:r>
              <a:rPr lang="en-US" sz="2200" b="1" spc="-40" dirty="0">
                <a:solidFill>
                  <a:schemeClr val="tx1"/>
                </a:solidFill>
                <a:latin typeface="Calibri"/>
                <a:cs typeface="Calibri"/>
              </a:rPr>
              <a:t>(Figure 1</a:t>
            </a:r>
            <a:r>
              <a:rPr lang="en-US" sz="2200" spc="-40" dirty="0">
                <a:solidFill>
                  <a:schemeClr val="tx1"/>
                </a:solidFill>
                <a:latin typeface="Calibri"/>
                <a:cs typeface="Calibri"/>
              </a:rPr>
              <a:t>)</a:t>
            </a:r>
          </a:p>
          <a:p>
            <a:pPr marL="387985" indent="-342900" algn="l">
              <a:spcBef>
                <a:spcPts val="15"/>
              </a:spcBef>
              <a:buFont typeface="Arial" panose="020B0604020202020204" pitchFamily="34" charset="0"/>
              <a:buChar char="•"/>
            </a:pPr>
            <a:r>
              <a:rPr lang="en-US" sz="2200" spc="-40" dirty="0">
                <a:solidFill>
                  <a:schemeClr val="tx1"/>
                </a:solidFill>
                <a:latin typeface="Calibri"/>
                <a:cs typeface="Calibri"/>
              </a:rPr>
              <a:t>The most important mentioned functional burden for all age groups was vision loss, in particular in the age range 0 – 12 years followed by behavior issues in the 0 through 8 years group, cognitive difficulties in the 9 through 12 years group, and communication abilities in the 13 through 17 years group </a:t>
            </a:r>
            <a:r>
              <a:rPr lang="en-US" sz="2200" b="1" spc="-40" dirty="0">
                <a:solidFill>
                  <a:schemeClr val="tx1"/>
                </a:solidFill>
                <a:latin typeface="Calibri"/>
                <a:cs typeface="Calibri"/>
              </a:rPr>
              <a:t>(Figure 2)</a:t>
            </a:r>
          </a:p>
          <a:p>
            <a:pPr marL="387985" indent="-342900" algn="l">
              <a:spcBef>
                <a:spcPts val="15"/>
              </a:spcBef>
              <a:buFont typeface="Arial" panose="020B0604020202020204" pitchFamily="34" charset="0"/>
              <a:buChar char="•"/>
            </a:pPr>
            <a:r>
              <a:rPr lang="en-US" sz="2200" spc="-40" dirty="0">
                <a:solidFill>
                  <a:schemeClr val="tx1"/>
                </a:solidFill>
                <a:latin typeface="Calibri"/>
                <a:cs typeface="Calibri"/>
              </a:rPr>
              <a:t>There were no issues raised by respondents that were not addressed in the UBDRS or the Vineland III (</a:t>
            </a:r>
            <a:r>
              <a:rPr lang="en-US" sz="2200" b="1" spc="-40" dirty="0">
                <a:solidFill>
                  <a:schemeClr val="tx1"/>
                </a:solidFill>
                <a:latin typeface="Calibri"/>
                <a:cs typeface="Calibri"/>
              </a:rPr>
              <a:t>Figure 3)</a:t>
            </a:r>
            <a:endParaRPr lang="en-US" sz="2200" spc="-40" dirty="0">
              <a:solidFill>
                <a:schemeClr val="tx1"/>
              </a:solidFill>
              <a:latin typeface="Calibri"/>
              <a:cs typeface="Calibri"/>
            </a:endParaRPr>
          </a:p>
        </p:txBody>
      </p:sp>
      <p:sp>
        <p:nvSpPr>
          <p:cNvPr id="17" name="object 17"/>
          <p:cNvSpPr txBox="1"/>
          <p:nvPr/>
        </p:nvSpPr>
        <p:spPr>
          <a:xfrm>
            <a:off x="7842250" y="4413250"/>
            <a:ext cx="12004309" cy="4772460"/>
          </a:xfrm>
          <a:prstGeom prst="rect">
            <a:avLst/>
          </a:prstGeom>
          <a:ln w="14468">
            <a:solidFill>
              <a:schemeClr val="accent1"/>
            </a:solidFill>
          </a:ln>
        </p:spPr>
        <p:txBody>
          <a:bodyPr vert="horz" wrap="square" lIns="0" tIns="1905" rIns="0" bIns="0" rtlCol="0">
            <a:spAutoFit/>
          </a:bodyPr>
          <a:lstStyle/>
          <a:p>
            <a:pPr marL="45085">
              <a:lnSpc>
                <a:spcPct val="100000"/>
              </a:lnSpc>
              <a:spcBef>
                <a:spcPts val="15"/>
              </a:spcBef>
            </a:pPr>
            <a:r>
              <a:rPr lang="fr-FR" sz="2400" b="1" spc="-10" dirty="0">
                <a:solidFill>
                  <a:schemeClr val="tx1"/>
                </a:solidFill>
                <a:latin typeface="Calibri"/>
                <a:cs typeface="Calibri"/>
              </a:rPr>
              <a:t>3. </a:t>
            </a:r>
            <a:r>
              <a:rPr sz="2400" b="1" spc="-10" dirty="0">
                <a:solidFill>
                  <a:schemeClr val="tx1"/>
                </a:solidFill>
                <a:latin typeface="Calibri"/>
                <a:cs typeface="Calibri"/>
              </a:rPr>
              <a:t>Methods</a:t>
            </a:r>
            <a:endParaRPr lang="en-US" sz="2400" b="1" spc="-10" dirty="0">
              <a:solidFill>
                <a:schemeClr val="tx1"/>
              </a:solidFill>
              <a:latin typeface="Calibri"/>
              <a:cs typeface="Calibri"/>
            </a:endParaRPr>
          </a:p>
          <a:p>
            <a:pPr marL="387985" indent="-342900">
              <a:lnSpc>
                <a:spcPct val="100000"/>
              </a:lnSpc>
              <a:spcBef>
                <a:spcPts val="15"/>
              </a:spcBef>
              <a:buFont typeface="Arial" panose="020B0604020202020204" pitchFamily="34" charset="0"/>
              <a:buChar char="•"/>
            </a:pPr>
            <a:r>
              <a:rPr lang="en-US" sz="2200" dirty="0">
                <a:solidFill>
                  <a:schemeClr val="tx1"/>
                </a:solidFill>
                <a:latin typeface="Calibri"/>
                <a:cs typeface="Calibri"/>
              </a:rPr>
              <a:t> All participants were asked about a broad range of CLN3 functional burdens. For each burden experienced, the age of recognition, description of the burden, and progression over time were captured in the voice of the caregiver</a:t>
            </a:r>
          </a:p>
          <a:p>
            <a:pPr marL="387985" indent="-342900">
              <a:lnSpc>
                <a:spcPct val="100000"/>
              </a:lnSpc>
              <a:spcBef>
                <a:spcPts val="15"/>
              </a:spcBef>
              <a:buFont typeface="Arial" panose="020B0604020202020204" pitchFamily="34" charset="0"/>
              <a:buChar char="•"/>
            </a:pPr>
            <a:r>
              <a:rPr lang="en-US" sz="2200" dirty="0">
                <a:solidFill>
                  <a:schemeClr val="tx1"/>
                </a:solidFill>
                <a:latin typeface="Calibri"/>
                <a:cs typeface="Calibri"/>
              </a:rPr>
              <a:t>Themes were reviewed by two independent coders and participants were recruited in a purposive manner until saturation, providing</a:t>
            </a:r>
            <a:r>
              <a:rPr lang="en-US" sz="2200" spc="-45" dirty="0">
                <a:solidFill>
                  <a:schemeClr val="tx1"/>
                </a:solidFill>
                <a:latin typeface="Calibri"/>
                <a:cs typeface="Calibri"/>
              </a:rPr>
              <a:t> </a:t>
            </a:r>
            <a:r>
              <a:rPr lang="en-US" sz="2200" spc="-10" dirty="0">
                <a:solidFill>
                  <a:schemeClr val="tx1"/>
                </a:solidFill>
                <a:latin typeface="Calibri"/>
                <a:cs typeface="Calibri"/>
              </a:rPr>
              <a:t>reasonable </a:t>
            </a:r>
            <a:r>
              <a:rPr lang="en-US" sz="2200" dirty="0">
                <a:solidFill>
                  <a:schemeClr val="tx1"/>
                </a:solidFill>
                <a:latin typeface="Calibri"/>
                <a:cs typeface="Calibri"/>
              </a:rPr>
              <a:t>assurance</a:t>
            </a:r>
            <a:r>
              <a:rPr lang="en-US" sz="2200" spc="-45" dirty="0">
                <a:solidFill>
                  <a:schemeClr val="tx1"/>
                </a:solidFill>
                <a:latin typeface="Calibri"/>
                <a:cs typeface="Calibri"/>
              </a:rPr>
              <a:t> </a:t>
            </a:r>
            <a:r>
              <a:rPr lang="en-US" sz="2200" dirty="0">
                <a:solidFill>
                  <a:schemeClr val="tx1"/>
                </a:solidFill>
                <a:latin typeface="Calibri"/>
                <a:cs typeface="Calibri"/>
              </a:rPr>
              <a:t>that</a:t>
            </a:r>
            <a:r>
              <a:rPr lang="en-US" sz="2200" spc="-30" dirty="0">
                <a:solidFill>
                  <a:schemeClr val="tx1"/>
                </a:solidFill>
                <a:latin typeface="Calibri"/>
                <a:cs typeface="Calibri"/>
              </a:rPr>
              <a:t> </a:t>
            </a:r>
            <a:r>
              <a:rPr lang="en-US" sz="2200" dirty="0">
                <a:solidFill>
                  <a:schemeClr val="tx1"/>
                </a:solidFill>
                <a:latin typeface="Calibri"/>
                <a:cs typeface="Calibri"/>
              </a:rPr>
              <a:t>the</a:t>
            </a:r>
            <a:r>
              <a:rPr lang="en-US" sz="2200" spc="-30" dirty="0">
                <a:solidFill>
                  <a:schemeClr val="tx1"/>
                </a:solidFill>
                <a:latin typeface="Calibri"/>
                <a:cs typeface="Calibri"/>
              </a:rPr>
              <a:t> burdens </a:t>
            </a:r>
            <a:r>
              <a:rPr lang="en-US" sz="2200" dirty="0">
                <a:solidFill>
                  <a:schemeClr val="tx1"/>
                </a:solidFill>
                <a:latin typeface="Calibri"/>
                <a:cs typeface="Calibri"/>
              </a:rPr>
              <a:t>of</a:t>
            </a:r>
            <a:r>
              <a:rPr lang="en-US" sz="2200" spc="-30" dirty="0">
                <a:solidFill>
                  <a:schemeClr val="tx1"/>
                </a:solidFill>
                <a:latin typeface="Calibri"/>
                <a:cs typeface="Calibri"/>
              </a:rPr>
              <a:t> </a:t>
            </a:r>
            <a:r>
              <a:rPr lang="en-US" sz="2200" dirty="0">
                <a:solidFill>
                  <a:schemeClr val="tx1"/>
                </a:solidFill>
                <a:latin typeface="Calibri"/>
                <a:cs typeface="Calibri"/>
              </a:rPr>
              <a:t>concern</a:t>
            </a:r>
            <a:r>
              <a:rPr lang="en-US" sz="2200" spc="-40" dirty="0">
                <a:solidFill>
                  <a:schemeClr val="tx1"/>
                </a:solidFill>
                <a:latin typeface="Calibri"/>
                <a:cs typeface="Calibri"/>
              </a:rPr>
              <a:t> measured by the UBDRS and the Vineland III were addressed by respondents in specific age groups</a:t>
            </a:r>
          </a:p>
          <a:p>
            <a:pPr marL="387985" indent="-342900">
              <a:lnSpc>
                <a:spcPct val="100000"/>
              </a:lnSpc>
              <a:spcBef>
                <a:spcPts val="15"/>
              </a:spcBef>
              <a:buFont typeface="Arial" panose="020B0604020202020204" pitchFamily="34" charset="0"/>
              <a:buChar char="•"/>
            </a:pPr>
            <a:r>
              <a:rPr lang="en-US" sz="2200" spc="-40" dirty="0">
                <a:solidFill>
                  <a:schemeClr val="tx1"/>
                </a:solidFill>
                <a:latin typeface="Calibri"/>
                <a:cs typeface="Calibri"/>
              </a:rPr>
              <a:t>Burdens were collected based on the order of mention, until the participant could not mention any additional burdens. Then, a weighted score was determined by assigning points to each burden based on the order of mention, multiplying that score by number of mentions, and then dividing by the number of respondents who mentioned that burden</a:t>
            </a:r>
          </a:p>
          <a:p>
            <a:pPr marL="387985" indent="-342900">
              <a:lnSpc>
                <a:spcPct val="100000"/>
              </a:lnSpc>
              <a:spcBef>
                <a:spcPts val="15"/>
              </a:spcBef>
              <a:buFont typeface="Arial" panose="020B0604020202020204" pitchFamily="34" charset="0"/>
              <a:buChar char="•"/>
            </a:pPr>
            <a:r>
              <a:rPr lang="en-US" sz="2200" spc="-40" dirty="0">
                <a:solidFill>
                  <a:schemeClr val="tx1"/>
                </a:solidFill>
                <a:latin typeface="Calibri"/>
                <a:cs typeface="Calibri"/>
              </a:rPr>
              <a:t>Functional burden</a:t>
            </a:r>
            <a:r>
              <a:rPr lang="en-US" sz="2200" dirty="0">
                <a:latin typeface="Calibri"/>
                <a:cs typeface="Calibri"/>
              </a:rPr>
              <a:t>s mentioned by participants were compared to the items captured by the UBDRS and the Vineland III to evaluate whether the instruments were representative and what symptoms were experienced by each age group </a:t>
            </a:r>
            <a:endParaRPr sz="2200" dirty="0">
              <a:latin typeface="Calibri"/>
              <a:cs typeface="Calibri"/>
            </a:endParaRPr>
          </a:p>
        </p:txBody>
      </p:sp>
      <p:sp>
        <p:nvSpPr>
          <p:cNvPr id="36" name="object 36"/>
          <p:cNvSpPr txBox="1"/>
          <p:nvPr/>
        </p:nvSpPr>
        <p:spPr>
          <a:xfrm>
            <a:off x="185747" y="18717761"/>
            <a:ext cx="16267103" cy="1443985"/>
          </a:xfrm>
          <a:prstGeom prst="rect">
            <a:avLst/>
          </a:prstGeom>
        </p:spPr>
        <p:txBody>
          <a:bodyPr vert="horz" wrap="square" lIns="0" tIns="12700" rIns="0" bIns="0" rtlCol="0">
            <a:spAutoFit/>
          </a:bodyPr>
          <a:lstStyle/>
          <a:p>
            <a:pPr marL="12700">
              <a:lnSpc>
                <a:spcPct val="100000"/>
              </a:lnSpc>
              <a:spcBef>
                <a:spcPts val="100"/>
              </a:spcBef>
            </a:pPr>
            <a:r>
              <a:rPr sz="1100" b="1" dirty="0">
                <a:latin typeface="Calibri"/>
                <a:cs typeface="Calibri"/>
              </a:rPr>
              <a:t>References</a:t>
            </a:r>
            <a:r>
              <a:rPr lang="en-US" sz="1100" b="1" dirty="0">
                <a:latin typeface="Calibri"/>
                <a:cs typeface="Calibri"/>
              </a:rPr>
              <a:t>;</a:t>
            </a:r>
            <a:r>
              <a:rPr sz="1100" b="1" spc="-20" dirty="0">
                <a:latin typeface="Calibri"/>
                <a:cs typeface="Calibri"/>
              </a:rPr>
              <a:t> </a:t>
            </a:r>
            <a:r>
              <a:rPr lang="en-US" sz="1100" spc="-20" dirty="0">
                <a:latin typeface="Calibri"/>
                <a:cs typeface="Calibri"/>
              </a:rPr>
              <a:t>. </a:t>
            </a:r>
          </a:p>
          <a:p>
            <a:pPr marL="12700">
              <a:spcBef>
                <a:spcPts val="100"/>
              </a:spcBef>
            </a:pPr>
            <a:r>
              <a:rPr lang="en-US" sz="1100" b="0" i="0" baseline="30000" dirty="0">
                <a:solidFill>
                  <a:srgbClr val="000000"/>
                </a:solidFill>
                <a:effectLst/>
                <a:latin typeface="Segoe"/>
              </a:rPr>
              <a:t>1</a:t>
            </a:r>
            <a:r>
              <a:rPr lang="en-US" sz="1100" b="0" i="0" dirty="0">
                <a:solidFill>
                  <a:srgbClr val="000000"/>
                </a:solidFill>
                <a:effectLst/>
                <a:latin typeface="Segoe"/>
              </a:rPr>
              <a:t>.</a:t>
            </a:r>
            <a:r>
              <a:rPr lang="en-US" sz="1100" dirty="0">
                <a:latin typeface="Calibri"/>
                <a:cs typeface="Calibri"/>
              </a:rPr>
              <a:t>O'Reilly,</a:t>
            </a:r>
            <a:r>
              <a:rPr lang="en-US" sz="1100" spc="-20" dirty="0">
                <a:latin typeface="Calibri"/>
                <a:cs typeface="Calibri"/>
              </a:rPr>
              <a:t> </a:t>
            </a:r>
            <a:r>
              <a:rPr lang="en-US" sz="1100" dirty="0">
                <a:latin typeface="Calibri"/>
                <a:cs typeface="Calibri"/>
              </a:rPr>
              <a:t>M.,</a:t>
            </a:r>
            <a:r>
              <a:rPr lang="en-US" sz="1100" spc="-10" dirty="0">
                <a:latin typeface="Calibri"/>
                <a:cs typeface="Calibri"/>
              </a:rPr>
              <a:t> </a:t>
            </a:r>
            <a:r>
              <a:rPr lang="en-US" sz="1100" dirty="0">
                <a:latin typeface="Calibri"/>
                <a:cs typeface="Calibri"/>
              </a:rPr>
              <a:t>&amp;</a:t>
            </a:r>
            <a:r>
              <a:rPr lang="en-US" sz="1100" spc="-20" dirty="0">
                <a:latin typeface="Calibri"/>
                <a:cs typeface="Calibri"/>
              </a:rPr>
              <a:t> </a:t>
            </a:r>
            <a:r>
              <a:rPr lang="en-US" sz="1100" dirty="0">
                <a:latin typeface="Calibri"/>
                <a:cs typeface="Calibri"/>
              </a:rPr>
              <a:t>Parker,</a:t>
            </a:r>
            <a:r>
              <a:rPr lang="en-US" sz="1100" spc="-15" dirty="0">
                <a:latin typeface="Calibri"/>
                <a:cs typeface="Calibri"/>
              </a:rPr>
              <a:t> </a:t>
            </a:r>
            <a:r>
              <a:rPr lang="en-US" sz="1100" dirty="0">
                <a:latin typeface="Calibri"/>
                <a:cs typeface="Calibri"/>
              </a:rPr>
              <a:t>N.</a:t>
            </a:r>
            <a:r>
              <a:rPr lang="en-US" sz="1100" spc="-15" dirty="0">
                <a:latin typeface="Calibri"/>
                <a:cs typeface="Calibri"/>
              </a:rPr>
              <a:t> </a:t>
            </a:r>
            <a:r>
              <a:rPr lang="en-US" sz="1100" dirty="0">
                <a:latin typeface="Calibri"/>
                <a:cs typeface="Calibri"/>
              </a:rPr>
              <a:t>(2012).</a:t>
            </a:r>
            <a:r>
              <a:rPr lang="en-US" sz="1100" spc="-15" dirty="0">
                <a:latin typeface="Calibri"/>
                <a:cs typeface="Calibri"/>
              </a:rPr>
              <a:t> </a:t>
            </a:r>
            <a:r>
              <a:rPr lang="en-US" sz="1100" dirty="0">
                <a:latin typeface="Calibri"/>
                <a:cs typeface="Calibri"/>
              </a:rPr>
              <a:t>‘Unsatisfactory</a:t>
            </a:r>
            <a:r>
              <a:rPr lang="en-US" sz="1100" spc="-15" dirty="0">
                <a:latin typeface="Calibri"/>
                <a:cs typeface="Calibri"/>
              </a:rPr>
              <a:t> </a:t>
            </a:r>
            <a:r>
              <a:rPr lang="en-US" sz="1100" dirty="0">
                <a:latin typeface="Calibri"/>
                <a:cs typeface="Calibri"/>
              </a:rPr>
              <a:t>Saturation’:</a:t>
            </a:r>
            <a:r>
              <a:rPr lang="en-US" sz="1100" spc="-25" dirty="0">
                <a:latin typeface="Calibri"/>
                <a:cs typeface="Calibri"/>
              </a:rPr>
              <a:t> </a:t>
            </a:r>
            <a:r>
              <a:rPr lang="en-US" sz="1100" dirty="0">
                <a:latin typeface="Calibri"/>
                <a:cs typeface="Calibri"/>
              </a:rPr>
              <a:t>A</a:t>
            </a:r>
            <a:r>
              <a:rPr lang="en-US" sz="1100" spc="-5" dirty="0">
                <a:latin typeface="Calibri"/>
                <a:cs typeface="Calibri"/>
              </a:rPr>
              <a:t> </a:t>
            </a:r>
            <a:r>
              <a:rPr lang="en-US" sz="1100" dirty="0">
                <a:latin typeface="Calibri"/>
                <a:cs typeface="Calibri"/>
              </a:rPr>
              <a:t>Critical</a:t>
            </a:r>
            <a:r>
              <a:rPr lang="en-US" sz="1100" spc="-30" dirty="0">
                <a:latin typeface="Calibri"/>
                <a:cs typeface="Calibri"/>
              </a:rPr>
              <a:t> </a:t>
            </a:r>
            <a:r>
              <a:rPr lang="en-US" sz="1100" dirty="0">
                <a:latin typeface="Calibri"/>
                <a:cs typeface="Calibri"/>
              </a:rPr>
              <a:t>Exploration</a:t>
            </a:r>
            <a:r>
              <a:rPr lang="en-US" sz="1100" spc="-20" dirty="0">
                <a:latin typeface="Calibri"/>
                <a:cs typeface="Calibri"/>
              </a:rPr>
              <a:t> </a:t>
            </a:r>
            <a:r>
              <a:rPr lang="en-US" sz="1100" dirty="0">
                <a:latin typeface="Calibri"/>
                <a:cs typeface="Calibri"/>
              </a:rPr>
              <a:t>of</a:t>
            </a:r>
            <a:r>
              <a:rPr lang="en-US" sz="1100" spc="-15" dirty="0">
                <a:latin typeface="Calibri"/>
                <a:cs typeface="Calibri"/>
              </a:rPr>
              <a:t> </a:t>
            </a:r>
            <a:r>
              <a:rPr lang="en-US" sz="1100" dirty="0">
                <a:latin typeface="Calibri"/>
                <a:cs typeface="Calibri"/>
              </a:rPr>
              <a:t>the</a:t>
            </a:r>
            <a:r>
              <a:rPr lang="en-US" sz="1100" spc="-10" dirty="0">
                <a:latin typeface="Calibri"/>
                <a:cs typeface="Calibri"/>
              </a:rPr>
              <a:t> </a:t>
            </a:r>
            <a:r>
              <a:rPr lang="en-US" sz="1100" dirty="0">
                <a:latin typeface="Calibri"/>
                <a:cs typeface="Calibri"/>
              </a:rPr>
              <a:t>Notion</a:t>
            </a:r>
            <a:r>
              <a:rPr lang="en-US" sz="1100" spc="-15" dirty="0">
                <a:latin typeface="Calibri"/>
                <a:cs typeface="Calibri"/>
              </a:rPr>
              <a:t> </a:t>
            </a:r>
            <a:r>
              <a:rPr lang="en-US" sz="1100" dirty="0">
                <a:latin typeface="Calibri"/>
                <a:cs typeface="Calibri"/>
              </a:rPr>
              <a:t>of</a:t>
            </a:r>
            <a:r>
              <a:rPr lang="en-US" sz="1100" spc="-5" dirty="0">
                <a:latin typeface="Calibri"/>
                <a:cs typeface="Calibri"/>
              </a:rPr>
              <a:t> </a:t>
            </a:r>
            <a:r>
              <a:rPr lang="en-US" sz="1100" dirty="0">
                <a:latin typeface="Calibri"/>
                <a:cs typeface="Calibri"/>
              </a:rPr>
              <a:t>Saturated</a:t>
            </a:r>
            <a:r>
              <a:rPr lang="en-US" sz="1100" spc="-25" dirty="0">
                <a:latin typeface="Calibri"/>
                <a:cs typeface="Calibri"/>
              </a:rPr>
              <a:t> </a:t>
            </a:r>
            <a:r>
              <a:rPr lang="en-US" sz="1100" dirty="0">
                <a:latin typeface="Calibri"/>
                <a:cs typeface="Calibri"/>
              </a:rPr>
              <a:t>Sample</a:t>
            </a:r>
            <a:r>
              <a:rPr lang="en-US" sz="1100" spc="-15" dirty="0">
                <a:latin typeface="Calibri"/>
                <a:cs typeface="Calibri"/>
              </a:rPr>
              <a:t> </a:t>
            </a:r>
            <a:r>
              <a:rPr lang="en-US" sz="1100" dirty="0">
                <a:latin typeface="Calibri"/>
                <a:cs typeface="Calibri"/>
              </a:rPr>
              <a:t>Sizes</a:t>
            </a:r>
            <a:r>
              <a:rPr lang="en-US" sz="1100" spc="-10" dirty="0">
                <a:latin typeface="Calibri"/>
                <a:cs typeface="Calibri"/>
              </a:rPr>
              <a:t> </a:t>
            </a:r>
            <a:r>
              <a:rPr lang="en-US" sz="1100" dirty="0">
                <a:latin typeface="Calibri"/>
                <a:cs typeface="Calibri"/>
              </a:rPr>
              <a:t>in</a:t>
            </a:r>
            <a:r>
              <a:rPr lang="en-US" sz="1100" spc="-20" dirty="0">
                <a:latin typeface="Calibri"/>
                <a:cs typeface="Calibri"/>
              </a:rPr>
              <a:t> </a:t>
            </a:r>
            <a:r>
              <a:rPr lang="en-US" sz="1100" dirty="0">
                <a:latin typeface="Calibri"/>
                <a:cs typeface="Calibri"/>
              </a:rPr>
              <a:t>Qualitative</a:t>
            </a:r>
            <a:r>
              <a:rPr lang="en-US" sz="1100" spc="-10" dirty="0">
                <a:latin typeface="Calibri"/>
                <a:cs typeface="Calibri"/>
              </a:rPr>
              <a:t> </a:t>
            </a:r>
            <a:r>
              <a:rPr lang="en-US" sz="1100" dirty="0">
                <a:latin typeface="Calibri"/>
                <a:cs typeface="Calibri"/>
              </a:rPr>
              <a:t>Research.</a:t>
            </a:r>
            <a:r>
              <a:rPr lang="en-US" sz="1100" spc="-30" dirty="0">
                <a:latin typeface="Calibri"/>
                <a:cs typeface="Calibri"/>
              </a:rPr>
              <a:t> </a:t>
            </a:r>
            <a:r>
              <a:rPr lang="en-US" sz="1100" i="1" dirty="0">
                <a:latin typeface="Calibri"/>
                <a:cs typeface="Calibri"/>
              </a:rPr>
              <a:t>Journal</a:t>
            </a:r>
            <a:r>
              <a:rPr lang="en-US" sz="1100" i="1" spc="-10" dirty="0">
                <a:latin typeface="Calibri"/>
                <a:cs typeface="Calibri"/>
              </a:rPr>
              <a:t> </a:t>
            </a:r>
            <a:r>
              <a:rPr lang="en-US" sz="1100" i="1" dirty="0">
                <a:latin typeface="Calibri"/>
                <a:cs typeface="Calibri"/>
              </a:rPr>
              <a:t>of</a:t>
            </a:r>
            <a:r>
              <a:rPr lang="en-US" sz="1100" i="1" spc="-15" dirty="0">
                <a:latin typeface="Calibri"/>
                <a:cs typeface="Calibri"/>
              </a:rPr>
              <a:t> </a:t>
            </a:r>
            <a:r>
              <a:rPr lang="en-US" sz="1100" i="1" dirty="0">
                <a:latin typeface="Calibri"/>
                <a:cs typeface="Calibri"/>
              </a:rPr>
              <a:t>Qualitative</a:t>
            </a:r>
            <a:r>
              <a:rPr lang="en-US" sz="1100" i="1" spc="-10" dirty="0">
                <a:latin typeface="Calibri"/>
                <a:cs typeface="Calibri"/>
              </a:rPr>
              <a:t> </a:t>
            </a:r>
            <a:r>
              <a:rPr lang="en-US" sz="1100" i="1" dirty="0">
                <a:latin typeface="Calibri"/>
                <a:cs typeface="Calibri"/>
              </a:rPr>
              <a:t>Research</a:t>
            </a:r>
            <a:r>
              <a:rPr lang="en-US" sz="1100" dirty="0">
                <a:latin typeface="Calibri"/>
                <a:cs typeface="Calibri"/>
              </a:rPr>
              <a:t>,</a:t>
            </a:r>
            <a:r>
              <a:rPr lang="en-US" sz="1100" spc="-15" dirty="0">
                <a:latin typeface="Calibri"/>
                <a:cs typeface="Calibri"/>
              </a:rPr>
              <a:t> </a:t>
            </a:r>
            <a:r>
              <a:rPr lang="en-US" sz="1100" spc="-10" dirty="0">
                <a:latin typeface="Calibri"/>
                <a:cs typeface="Calibri"/>
              </a:rPr>
              <a:t>13(2):190-</a:t>
            </a:r>
            <a:r>
              <a:rPr lang="en-US" sz="1100" spc="-20" dirty="0">
                <a:latin typeface="Calibri"/>
                <a:cs typeface="Calibri"/>
              </a:rPr>
              <a:t>197. </a:t>
            </a:r>
          </a:p>
          <a:p>
            <a:pPr marL="12700">
              <a:lnSpc>
                <a:spcPct val="100000"/>
              </a:lnSpc>
              <a:spcBef>
                <a:spcPts val="100"/>
              </a:spcBef>
            </a:pPr>
            <a:r>
              <a:rPr lang="en-US" sz="1100" baseline="30000" dirty="0">
                <a:solidFill>
                  <a:srgbClr val="000000"/>
                </a:solidFill>
                <a:latin typeface="Segoe"/>
              </a:rPr>
              <a:t>2</a:t>
            </a:r>
            <a:r>
              <a:rPr lang="en-US" sz="1100" b="0" i="0" dirty="0">
                <a:solidFill>
                  <a:srgbClr val="000000"/>
                </a:solidFill>
                <a:effectLst/>
                <a:latin typeface="Segoe"/>
              </a:rPr>
              <a:t>.</a:t>
            </a:r>
            <a:r>
              <a:rPr lang="en-US" sz="1100" dirty="0">
                <a:latin typeface="Calibri"/>
                <a:cs typeface="Calibri"/>
              </a:rPr>
              <a:t>U.S.</a:t>
            </a:r>
            <a:r>
              <a:rPr lang="en-US" sz="1100" spc="15" dirty="0">
                <a:latin typeface="Calibri"/>
                <a:cs typeface="Calibri"/>
              </a:rPr>
              <a:t> </a:t>
            </a:r>
            <a:r>
              <a:rPr lang="en-US" sz="1100" dirty="0">
                <a:latin typeface="Calibri"/>
                <a:cs typeface="Calibri"/>
              </a:rPr>
              <a:t>Food</a:t>
            </a:r>
            <a:r>
              <a:rPr lang="en-US" sz="1100" spc="20" dirty="0">
                <a:latin typeface="Calibri"/>
                <a:cs typeface="Calibri"/>
              </a:rPr>
              <a:t> </a:t>
            </a:r>
            <a:r>
              <a:rPr lang="en-US" sz="1100" dirty="0">
                <a:latin typeface="Calibri"/>
                <a:cs typeface="Calibri"/>
              </a:rPr>
              <a:t>and</a:t>
            </a:r>
            <a:r>
              <a:rPr lang="en-US" sz="1100" spc="15" dirty="0">
                <a:latin typeface="Calibri"/>
                <a:cs typeface="Calibri"/>
              </a:rPr>
              <a:t> </a:t>
            </a:r>
            <a:r>
              <a:rPr lang="en-US" sz="1100" dirty="0">
                <a:latin typeface="Calibri"/>
                <a:cs typeface="Calibri"/>
              </a:rPr>
              <a:t>Drug</a:t>
            </a:r>
            <a:r>
              <a:rPr lang="en-US" sz="1100" spc="15" dirty="0">
                <a:latin typeface="Calibri"/>
                <a:cs typeface="Calibri"/>
              </a:rPr>
              <a:t> </a:t>
            </a:r>
            <a:r>
              <a:rPr lang="en-US" sz="1100" dirty="0">
                <a:latin typeface="Calibri"/>
                <a:cs typeface="Calibri"/>
              </a:rPr>
              <a:t>Administration.</a:t>
            </a:r>
            <a:r>
              <a:rPr lang="en-US" sz="1100" spc="5" dirty="0">
                <a:latin typeface="Calibri"/>
                <a:cs typeface="Calibri"/>
              </a:rPr>
              <a:t> </a:t>
            </a:r>
            <a:r>
              <a:rPr lang="en-US" sz="1100" dirty="0">
                <a:latin typeface="Calibri"/>
                <a:cs typeface="Calibri"/>
              </a:rPr>
              <a:t>(2019,</a:t>
            </a:r>
            <a:r>
              <a:rPr lang="en-US" sz="1100" spc="20" dirty="0">
                <a:latin typeface="Calibri"/>
                <a:cs typeface="Calibri"/>
              </a:rPr>
              <a:t> </a:t>
            </a:r>
            <a:r>
              <a:rPr lang="en-US" sz="1100" dirty="0">
                <a:latin typeface="Calibri"/>
                <a:cs typeface="Calibri"/>
              </a:rPr>
              <a:t>August</a:t>
            </a:r>
            <a:r>
              <a:rPr lang="en-US" sz="1100" spc="10" dirty="0">
                <a:latin typeface="Calibri"/>
                <a:cs typeface="Calibri"/>
              </a:rPr>
              <a:t> </a:t>
            </a:r>
            <a:r>
              <a:rPr lang="en-US" sz="1100" dirty="0">
                <a:latin typeface="Calibri"/>
                <a:cs typeface="Calibri"/>
              </a:rPr>
              <a:t>29).</a:t>
            </a:r>
            <a:r>
              <a:rPr lang="en-US" sz="1100" spc="-5" dirty="0">
                <a:latin typeface="Calibri"/>
                <a:cs typeface="Calibri"/>
              </a:rPr>
              <a:t> </a:t>
            </a:r>
            <a:r>
              <a:rPr lang="en-US" sz="1100" i="1" dirty="0">
                <a:latin typeface="Calibri"/>
                <a:cs typeface="Calibri"/>
              </a:rPr>
              <a:t>FDA.gov.</a:t>
            </a:r>
            <a:r>
              <a:rPr lang="en-US" sz="1100" i="1" spc="20" dirty="0">
                <a:latin typeface="Calibri"/>
                <a:cs typeface="Calibri"/>
              </a:rPr>
              <a:t> </a:t>
            </a:r>
            <a:r>
              <a:rPr lang="en-US" sz="1100" dirty="0">
                <a:latin typeface="Calibri"/>
                <a:cs typeface="Calibri"/>
              </a:rPr>
              <a:t>Retrieved</a:t>
            </a:r>
            <a:r>
              <a:rPr lang="en-US" sz="1100" spc="15" dirty="0">
                <a:latin typeface="Calibri"/>
                <a:cs typeface="Calibri"/>
              </a:rPr>
              <a:t> </a:t>
            </a:r>
            <a:r>
              <a:rPr lang="en-US" sz="1100" dirty="0">
                <a:latin typeface="Calibri"/>
                <a:cs typeface="Calibri"/>
              </a:rPr>
              <a:t>from</a:t>
            </a:r>
            <a:r>
              <a:rPr lang="en-US" sz="1100" spc="15" dirty="0">
                <a:latin typeface="Calibri"/>
                <a:cs typeface="Calibri"/>
              </a:rPr>
              <a:t> </a:t>
            </a:r>
            <a:r>
              <a:rPr lang="en-US" sz="1100" dirty="0">
                <a:latin typeface="Calibri"/>
                <a:cs typeface="Calibri"/>
              </a:rPr>
              <a:t>Patient-Focused</a:t>
            </a:r>
            <a:r>
              <a:rPr lang="en-US" sz="1100" spc="20" dirty="0">
                <a:latin typeface="Calibri"/>
                <a:cs typeface="Calibri"/>
              </a:rPr>
              <a:t> </a:t>
            </a:r>
            <a:r>
              <a:rPr lang="en-US" sz="1100" dirty="0">
                <a:latin typeface="Calibri"/>
                <a:cs typeface="Calibri"/>
              </a:rPr>
              <a:t>Drug</a:t>
            </a:r>
            <a:r>
              <a:rPr lang="en-US" sz="1100" spc="10" dirty="0">
                <a:latin typeface="Calibri"/>
                <a:cs typeface="Calibri"/>
              </a:rPr>
              <a:t> </a:t>
            </a:r>
            <a:r>
              <a:rPr lang="en-US" sz="1100" dirty="0">
                <a:latin typeface="Calibri"/>
                <a:cs typeface="Calibri"/>
              </a:rPr>
              <a:t>Development:</a:t>
            </a:r>
            <a:r>
              <a:rPr lang="en-US" sz="1100" spc="15" dirty="0">
                <a:latin typeface="Calibri"/>
                <a:cs typeface="Calibri"/>
              </a:rPr>
              <a:t> </a:t>
            </a:r>
            <a:r>
              <a:rPr lang="en-US" sz="1100" spc="-10" dirty="0">
                <a:latin typeface="Calibri"/>
                <a:cs typeface="Calibri"/>
                <a:hlinkClick r:id="rId3"/>
              </a:rPr>
              <a:t>https://www.fda.</a:t>
            </a:r>
            <a:r>
              <a:rPr lang="en-US" sz="1100" spc="-10" dirty="0">
                <a:latin typeface="Calibri"/>
                <a:cs typeface="Calibri"/>
              </a:rPr>
              <a:t>go</a:t>
            </a:r>
            <a:r>
              <a:rPr lang="en-US" sz="1100" spc="-10" dirty="0">
                <a:latin typeface="Calibri"/>
                <a:cs typeface="Calibri"/>
                <a:hlinkClick r:id="rId3"/>
              </a:rPr>
              <a:t>v/drugs/development</a:t>
            </a:r>
            <a:r>
              <a:rPr lang="en-US" sz="1100" spc="-10" dirty="0">
                <a:latin typeface="Calibri"/>
                <a:cs typeface="Calibri"/>
              </a:rPr>
              <a:t>-</a:t>
            </a:r>
            <a:r>
              <a:rPr lang="en-US" sz="1100" spc="-10" dirty="0">
                <a:latin typeface="Calibri"/>
                <a:cs typeface="Calibri"/>
                <a:hlinkClick r:id="rId3"/>
              </a:rPr>
              <a:t>approval</a:t>
            </a:r>
            <a:r>
              <a:rPr lang="en-US" sz="1100" spc="-10" dirty="0">
                <a:latin typeface="Calibri"/>
                <a:cs typeface="Calibri"/>
              </a:rPr>
              <a:t>-</a:t>
            </a:r>
            <a:r>
              <a:rPr lang="en-US" sz="1100" spc="-10" dirty="0">
                <a:latin typeface="Calibri"/>
                <a:cs typeface="Calibri"/>
                <a:hlinkClick r:id="rId3"/>
              </a:rPr>
              <a:t>process</a:t>
            </a:r>
            <a:r>
              <a:rPr lang="en-US" sz="1100" spc="-10" dirty="0">
                <a:latin typeface="Calibri"/>
                <a:cs typeface="Calibri"/>
              </a:rPr>
              <a:t>-</a:t>
            </a:r>
            <a:r>
              <a:rPr lang="en-US" sz="1100" spc="-10" dirty="0">
                <a:latin typeface="Calibri"/>
                <a:cs typeface="Calibri"/>
                <a:hlinkClick r:id="rId3"/>
              </a:rPr>
              <a:t>drugs/fda</a:t>
            </a:r>
            <a:r>
              <a:rPr lang="en-US" sz="1100" spc="-10" dirty="0">
                <a:latin typeface="Calibri"/>
                <a:cs typeface="Calibri"/>
              </a:rPr>
              <a:t>-</a:t>
            </a:r>
            <a:r>
              <a:rPr lang="en-US" sz="1100" spc="-10" dirty="0">
                <a:latin typeface="Calibri"/>
                <a:cs typeface="Calibri"/>
                <a:hlinkClick r:id="rId3"/>
              </a:rPr>
              <a:t>patie</a:t>
            </a:r>
            <a:r>
              <a:rPr lang="en-US" sz="1100" spc="-10" dirty="0">
                <a:latin typeface="Calibri"/>
                <a:cs typeface="Calibri"/>
              </a:rPr>
              <a:t>nt</a:t>
            </a:r>
            <a:r>
              <a:rPr lang="en-US" sz="1100" spc="-10" dirty="0">
                <a:latin typeface="Calibri"/>
                <a:cs typeface="Calibri"/>
                <a:hlinkClick r:id="rId3"/>
              </a:rPr>
              <a:t>-focused-drug-</a:t>
            </a:r>
            <a:r>
              <a:rPr lang="en-US" sz="1100" spc="-10" dirty="0">
                <a:latin typeface="Calibri"/>
                <a:cs typeface="Calibri"/>
              </a:rPr>
              <a:t> development-guidance-series-enhancing-incorporation-patients-voice-medical</a:t>
            </a:r>
            <a:endParaRPr lang="en-US" sz="1100" b="1" spc="-20" dirty="0">
              <a:latin typeface="Calibri"/>
              <a:cs typeface="Calibri"/>
            </a:endParaRPr>
          </a:p>
          <a:p>
            <a:pPr marL="12700">
              <a:spcBef>
                <a:spcPts val="100"/>
              </a:spcBef>
            </a:pPr>
            <a:r>
              <a:rPr lang="en-US" sz="1100" baseline="30000" dirty="0">
                <a:solidFill>
                  <a:srgbClr val="000000"/>
                </a:solidFill>
                <a:latin typeface="Segoe"/>
              </a:rPr>
              <a:t>3</a:t>
            </a:r>
            <a:r>
              <a:rPr lang="en-US" sz="1100" b="0" i="0" dirty="0">
                <a:solidFill>
                  <a:srgbClr val="000000"/>
                </a:solidFill>
                <a:effectLst/>
                <a:latin typeface="Segoe"/>
              </a:rPr>
              <a:t>.</a:t>
            </a:r>
            <a:r>
              <a:rPr lang="en-US" sz="1100" dirty="0">
                <a:latin typeface="Calibri"/>
                <a:cs typeface="Calibri"/>
              </a:rPr>
              <a:t>Marshall FJ, de Blieck EA, Mink JW, Dure L, Adams H, Messing S, Rothberg PG, Levy E, McDonough T, DeYoung J, Wang M, Ramirez-Montealegre D, Kwon JM, Pearce DA. A clinical rating scale for Batten disease: reliable and relevant for clinical trials. Neurology. 2005 Jul 26;65(2):275-9.</a:t>
            </a:r>
            <a:endParaRPr lang="en-US" sz="1100" baseline="30000" dirty="0">
              <a:solidFill>
                <a:srgbClr val="000000"/>
              </a:solidFill>
              <a:latin typeface="Segoe"/>
            </a:endParaRPr>
          </a:p>
          <a:p>
            <a:pPr marL="12700">
              <a:spcBef>
                <a:spcPts val="100"/>
              </a:spcBef>
            </a:pPr>
            <a:r>
              <a:rPr lang="en-US" sz="1100" b="0" i="0" baseline="30000" dirty="0">
                <a:solidFill>
                  <a:srgbClr val="000000"/>
                </a:solidFill>
                <a:effectLst/>
                <a:latin typeface="Segoe"/>
              </a:rPr>
              <a:t>4</a:t>
            </a:r>
            <a:r>
              <a:rPr lang="en-US" sz="1100" b="0" i="0" dirty="0">
                <a:solidFill>
                  <a:srgbClr val="000000"/>
                </a:solidFill>
                <a:effectLst/>
                <a:latin typeface="Segoe"/>
              </a:rPr>
              <a:t>.</a:t>
            </a:r>
            <a:r>
              <a:rPr lang="en-US" sz="1100" dirty="0">
                <a:latin typeface="Calibri"/>
                <a:cs typeface="Calibri"/>
              </a:rPr>
              <a:t>Volkmar, F. R., Sparrow, S. S., Goudreau, D., Cicchetti, D. V., Paul, R., &amp; Cohen, D. J. (1987). Social deficits in autism: An operational approach using the Vineland Adaptive Behavior Scales. Journal of the American Academy of Child and Adolescent Psychiatry, 26(2), 156–161.</a:t>
            </a:r>
            <a:endParaRPr lang="en-US" sz="1100" baseline="30000" dirty="0">
              <a:solidFill>
                <a:srgbClr val="000000"/>
              </a:solidFill>
              <a:latin typeface="Segoe"/>
            </a:endParaRPr>
          </a:p>
          <a:p>
            <a:pPr marL="12700">
              <a:lnSpc>
                <a:spcPct val="100000"/>
              </a:lnSpc>
              <a:spcBef>
                <a:spcPts val="100"/>
              </a:spcBef>
            </a:pPr>
            <a:r>
              <a:rPr lang="en-US" sz="1100" b="0" i="0" baseline="30000" dirty="0">
                <a:solidFill>
                  <a:srgbClr val="000000"/>
                </a:solidFill>
                <a:effectLst/>
                <a:latin typeface="Segoe"/>
              </a:rPr>
              <a:t>5</a:t>
            </a:r>
            <a:r>
              <a:rPr lang="en-US" sz="1100" b="0" i="0" dirty="0">
                <a:solidFill>
                  <a:srgbClr val="000000"/>
                </a:solidFill>
                <a:effectLst/>
                <a:latin typeface="Segoe"/>
              </a:rPr>
              <a:t>.</a:t>
            </a:r>
            <a:r>
              <a:rPr lang="en-US" sz="1100" dirty="0">
                <a:latin typeface="Calibri"/>
                <a:cs typeface="Calibri"/>
              </a:rPr>
              <a:t>Kwon JM, Adams H, Rothberg PG, Augustine EF, Marshall FJ, Deblieck EA, Vierhile A, Beck CA, Newhouse NJ, Cialone J, Levy E, Ramirez-Montealegre D, Dure LS, Rose KR, Mink JW. Quantifying physical decline in juvenile neuronal ceroid lipofuscinosis (Batten disease). Neurology. 2011 Nov 15;77(20):1801-7.</a:t>
            </a:r>
          </a:p>
          <a:p>
            <a:pPr marL="12700">
              <a:lnSpc>
                <a:spcPct val="100000"/>
              </a:lnSpc>
              <a:spcBef>
                <a:spcPts val="100"/>
              </a:spcBef>
            </a:pPr>
            <a:endParaRPr sz="1100" dirty="0">
              <a:latin typeface="Calibri"/>
              <a:cs typeface="Calibri"/>
            </a:endParaRPr>
          </a:p>
        </p:txBody>
      </p:sp>
      <p:sp>
        <p:nvSpPr>
          <p:cNvPr id="37" name="object 37"/>
          <p:cNvSpPr txBox="1"/>
          <p:nvPr/>
        </p:nvSpPr>
        <p:spPr>
          <a:xfrm>
            <a:off x="185746" y="4413250"/>
            <a:ext cx="7656501" cy="2403222"/>
          </a:xfrm>
          <a:prstGeom prst="rect">
            <a:avLst/>
          </a:prstGeom>
          <a:ln w="14468">
            <a:solidFill>
              <a:schemeClr val="accent1"/>
            </a:solidFill>
          </a:ln>
        </p:spPr>
        <p:txBody>
          <a:bodyPr vert="horz" wrap="square" lIns="0" tIns="2540" rIns="0" bIns="0" rtlCol="0">
            <a:spAutoFit/>
          </a:bodyPr>
          <a:lstStyle/>
          <a:p>
            <a:pPr marL="60960">
              <a:lnSpc>
                <a:spcPct val="100000"/>
              </a:lnSpc>
              <a:spcBef>
                <a:spcPts val="20"/>
              </a:spcBef>
            </a:pPr>
            <a:r>
              <a:rPr lang="en-US" sz="2400" b="1" dirty="0">
                <a:solidFill>
                  <a:schemeClr val="tx1"/>
                </a:solidFill>
                <a:latin typeface="Calibri"/>
                <a:cs typeface="Calibri"/>
              </a:rPr>
              <a:t>2. Objectives</a:t>
            </a:r>
          </a:p>
          <a:p>
            <a:pPr marL="403860" indent="-342900">
              <a:lnSpc>
                <a:spcPct val="100000"/>
              </a:lnSpc>
              <a:spcBef>
                <a:spcPts val="20"/>
              </a:spcBef>
              <a:buFont typeface="Arial" panose="020B0604020202020204" pitchFamily="34" charset="0"/>
              <a:buChar char="•"/>
            </a:pPr>
            <a:r>
              <a:rPr lang="en-US" sz="2200" dirty="0">
                <a:solidFill>
                  <a:schemeClr val="tx1"/>
                </a:solidFill>
                <a:latin typeface="Calibri"/>
                <a:cs typeface="Calibri"/>
              </a:rPr>
              <a:t>To better understand the functional burden experienced by patients diagnosed with CLN3 across age groups</a:t>
            </a:r>
            <a:endParaRPr lang="en-US" sz="2200" strike="sngStrike" dirty="0">
              <a:solidFill>
                <a:srgbClr val="FF0000"/>
              </a:solidFill>
              <a:latin typeface="Calibri"/>
              <a:cs typeface="Calibri"/>
            </a:endParaRPr>
          </a:p>
          <a:p>
            <a:pPr marL="403860" indent="-342900">
              <a:lnSpc>
                <a:spcPct val="100000"/>
              </a:lnSpc>
              <a:spcBef>
                <a:spcPts val="20"/>
              </a:spcBef>
              <a:buFont typeface="Arial" panose="020B0604020202020204" pitchFamily="34" charset="0"/>
              <a:buChar char="•"/>
            </a:pPr>
            <a:r>
              <a:rPr lang="en-US" sz="2200" dirty="0">
                <a:solidFill>
                  <a:schemeClr val="tx1"/>
                </a:solidFill>
                <a:latin typeface="Calibri"/>
                <a:cs typeface="Calibri"/>
              </a:rPr>
              <a:t>To compare caregiver-reported functional burden with the items measured on two commonly used clinical rating instruments to determine if they measure the full spectrum of functional burden</a:t>
            </a:r>
            <a:endParaRPr sz="2200" strike="sngStrike" dirty="0">
              <a:solidFill>
                <a:schemeClr val="tx1"/>
              </a:solidFill>
              <a:latin typeface="Calibri"/>
              <a:cs typeface="Calibri"/>
            </a:endParaRPr>
          </a:p>
        </p:txBody>
      </p:sp>
      <p:sp>
        <p:nvSpPr>
          <p:cNvPr id="69" name="object 69"/>
          <p:cNvSpPr txBox="1"/>
          <p:nvPr/>
        </p:nvSpPr>
        <p:spPr>
          <a:xfrm>
            <a:off x="16452850" y="18620649"/>
            <a:ext cx="3323483" cy="1364476"/>
          </a:xfrm>
          <a:prstGeom prst="rect">
            <a:avLst/>
          </a:prstGeom>
          <a:ln>
            <a:noFill/>
          </a:ln>
        </p:spPr>
        <p:txBody>
          <a:bodyPr vert="horz" wrap="square" lIns="0" tIns="12700" rIns="0" bIns="0" rtlCol="0">
            <a:spAutoFit/>
          </a:bodyPr>
          <a:lstStyle/>
          <a:p>
            <a:pPr marL="12700" algn="ctr">
              <a:lnSpc>
                <a:spcPts val="1920"/>
              </a:lnSpc>
              <a:spcBef>
                <a:spcPts val="100"/>
              </a:spcBef>
            </a:pPr>
            <a:r>
              <a:rPr b="1" spc="-10" dirty="0">
                <a:latin typeface="Calibri"/>
                <a:cs typeface="Calibri"/>
              </a:rPr>
              <a:t>Acknowledgment</a:t>
            </a:r>
            <a:endParaRPr dirty="0">
              <a:latin typeface="Calibri"/>
              <a:cs typeface="Calibri"/>
            </a:endParaRPr>
          </a:p>
          <a:p>
            <a:pPr marL="12700" marR="5080" algn="ctr">
              <a:lnSpc>
                <a:spcPct val="100000"/>
              </a:lnSpc>
            </a:pPr>
            <a:r>
              <a:rPr lang="en-US" dirty="0">
                <a:latin typeface="Calibri"/>
                <a:cs typeface="Calibri"/>
              </a:rPr>
              <a:t>The authors would like to thank the parents and caregivers who participated in this important research </a:t>
            </a:r>
            <a:endParaRPr dirty="0">
              <a:latin typeface="Calibri"/>
              <a:cs typeface="Calibri"/>
            </a:endParaRPr>
          </a:p>
        </p:txBody>
      </p:sp>
      <p:sp>
        <p:nvSpPr>
          <p:cNvPr id="11" name="TextBox 10">
            <a:extLst>
              <a:ext uri="{FF2B5EF4-FFF2-40B4-BE49-F238E27FC236}">
                <a16:creationId xmlns:a16="http://schemas.microsoft.com/office/drawing/2014/main" id="{D5C0DD03-BF67-B087-DA06-5A6264F8D639}"/>
              </a:ext>
            </a:extLst>
          </p:cNvPr>
          <p:cNvSpPr txBox="1"/>
          <p:nvPr/>
        </p:nvSpPr>
        <p:spPr>
          <a:xfrm>
            <a:off x="185748" y="15723477"/>
            <a:ext cx="19687212" cy="2831544"/>
          </a:xfrm>
          <a:prstGeom prst="rect">
            <a:avLst/>
          </a:prstGeom>
          <a:solidFill>
            <a:schemeClr val="bg1"/>
          </a:solidFill>
          <a:ln>
            <a:solidFill>
              <a:schemeClr val="accent1"/>
            </a:solidFill>
          </a:ln>
        </p:spPr>
        <p:txBody>
          <a:bodyPr wrap="square" rtlCol="0">
            <a:spAutoFit/>
          </a:bodyPr>
          <a:lstStyle/>
          <a:p>
            <a:r>
              <a:rPr lang="fr-FR" sz="2400" b="1" spc="-10" dirty="0">
                <a:solidFill>
                  <a:schemeClr val="tx1"/>
                </a:solidFill>
                <a:latin typeface="Calibri"/>
                <a:cs typeface="Calibri"/>
              </a:rPr>
              <a:t>5. Discussion/Conclusion</a:t>
            </a:r>
          </a:p>
          <a:p>
            <a:pPr marL="342900" marR="0" indent="-342900" algn="l">
              <a:spcBef>
                <a:spcPts val="0"/>
              </a:spcBef>
              <a:spcAft>
                <a:spcPts val="0"/>
              </a:spcAft>
              <a:buFont typeface="Arial" panose="020B0604020202020204" pitchFamily="34" charset="0"/>
              <a:buChar char="•"/>
            </a:pPr>
            <a:r>
              <a:rPr lang="en-US" sz="2200" dirty="0">
                <a:latin typeface="Calibri"/>
                <a:cs typeface="Calibri"/>
              </a:rPr>
              <a:t>This non-interventional primary research study gathered PRO data regarding functional burden from parents/guardians of 36 children diagnosed with CLN3</a:t>
            </a:r>
          </a:p>
          <a:p>
            <a:pPr marL="342900" marR="0" indent="-342900" algn="l">
              <a:spcBef>
                <a:spcPts val="0"/>
              </a:spcBef>
              <a:spcAft>
                <a:spcPts val="0"/>
              </a:spcAft>
              <a:buFont typeface="Arial" panose="020B0604020202020204" pitchFamily="34" charset="0"/>
              <a:buChar char="•"/>
            </a:pPr>
            <a:r>
              <a:rPr lang="en-US" sz="2200" dirty="0">
                <a:latin typeface="Calibri"/>
                <a:cs typeface="Calibri"/>
              </a:rPr>
              <a:t>The burdens reported in this study population and their age of recognition are remarkably consistent with the natural course of the disease described in the literature</a:t>
            </a:r>
            <a:r>
              <a:rPr lang="en-US" sz="2200" baseline="30000" dirty="0">
                <a:latin typeface="Calibri"/>
                <a:cs typeface="Calibri"/>
              </a:rPr>
              <a:t>5</a:t>
            </a:r>
          </a:p>
          <a:p>
            <a:pPr marL="342900" marR="0" indent="-342900" algn="l">
              <a:spcBef>
                <a:spcPts val="0"/>
              </a:spcBef>
              <a:spcAft>
                <a:spcPts val="0"/>
              </a:spcAft>
              <a:buFont typeface="Arial" panose="020B0604020202020204" pitchFamily="34" charset="0"/>
              <a:buChar char="•"/>
            </a:pPr>
            <a:r>
              <a:rPr lang="en-US" sz="2200" dirty="0">
                <a:latin typeface="Calibri"/>
                <a:cs typeface="Calibri"/>
              </a:rPr>
              <a:t>The results confirm the high frequency and importance of vision problems in all age groups, followed by behavioral and cognitive symptoms in the early stages of the disease, and communication and motor problems in the later stages. Of note were the relatively low frequency and importance given to seizures and power/strength as disease burdens</a:t>
            </a:r>
          </a:p>
          <a:p>
            <a:pPr marL="342900" marR="0" indent="-342900" algn="l">
              <a:spcBef>
                <a:spcPts val="0"/>
              </a:spcBef>
              <a:spcAft>
                <a:spcPts val="0"/>
              </a:spcAft>
              <a:buFont typeface="Arial" panose="020B0604020202020204" pitchFamily="34" charset="0"/>
              <a:buChar char="•"/>
            </a:pPr>
            <a:r>
              <a:rPr lang="en-US" sz="2200" dirty="0">
                <a:latin typeface="Calibri"/>
                <a:cs typeface="Calibri"/>
              </a:rPr>
              <a:t>These results also emphasize the importance of using specific assessments, developed to address age-appropriate functional burden to appropriately assess the heterogeneity of CLN3 symptoms over time</a:t>
            </a:r>
          </a:p>
        </p:txBody>
      </p:sp>
      <p:graphicFrame>
        <p:nvGraphicFramePr>
          <p:cNvPr id="7" name="Chart 6">
            <a:extLst>
              <a:ext uri="{FF2B5EF4-FFF2-40B4-BE49-F238E27FC236}">
                <a16:creationId xmlns:a16="http://schemas.microsoft.com/office/drawing/2014/main" id="{6C17C9E3-03CC-4CDC-AE92-9F510DCFBE25}"/>
              </a:ext>
            </a:extLst>
          </p:cNvPr>
          <p:cNvGraphicFramePr/>
          <p:nvPr>
            <p:extLst>
              <p:ext uri="{D42A27DB-BD31-4B8C-83A1-F6EECF244321}">
                <p14:modId xmlns:p14="http://schemas.microsoft.com/office/powerpoint/2010/main" val="1187341764"/>
              </p:ext>
            </p:extLst>
          </p:nvPr>
        </p:nvGraphicFramePr>
        <p:xfrm>
          <a:off x="679450" y="7621827"/>
          <a:ext cx="5908781" cy="263068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a:extLst>
              <a:ext uri="{FF2B5EF4-FFF2-40B4-BE49-F238E27FC236}">
                <a16:creationId xmlns:a16="http://schemas.microsoft.com/office/drawing/2014/main" id="{888EF425-60B8-440C-BBC6-234040CB32E8}"/>
              </a:ext>
            </a:extLst>
          </p:cNvPr>
          <p:cNvGraphicFramePr/>
          <p:nvPr>
            <p:extLst>
              <p:ext uri="{D42A27DB-BD31-4B8C-83A1-F6EECF244321}">
                <p14:modId xmlns:p14="http://schemas.microsoft.com/office/powerpoint/2010/main" val="1204800963"/>
              </p:ext>
            </p:extLst>
          </p:nvPr>
        </p:nvGraphicFramePr>
        <p:xfrm>
          <a:off x="5556250" y="12176333"/>
          <a:ext cx="14173200" cy="442891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Table 7">
            <a:extLst>
              <a:ext uri="{FF2B5EF4-FFF2-40B4-BE49-F238E27FC236}">
                <a16:creationId xmlns:a16="http://schemas.microsoft.com/office/drawing/2014/main" id="{0873FF94-A024-153B-DC49-C1C69533EFAD}"/>
              </a:ext>
            </a:extLst>
          </p:cNvPr>
          <p:cNvGraphicFramePr>
            <a:graphicFrameLocks noGrp="1"/>
          </p:cNvGraphicFramePr>
          <p:nvPr>
            <p:extLst>
              <p:ext uri="{D42A27DB-BD31-4B8C-83A1-F6EECF244321}">
                <p14:modId xmlns:p14="http://schemas.microsoft.com/office/powerpoint/2010/main" val="2099135712"/>
              </p:ext>
            </p:extLst>
          </p:nvPr>
        </p:nvGraphicFramePr>
        <p:xfrm>
          <a:off x="1060450" y="10938310"/>
          <a:ext cx="5361305" cy="4756345"/>
        </p:xfrm>
        <a:graphic>
          <a:graphicData uri="http://schemas.openxmlformats.org/drawingml/2006/table">
            <a:tbl>
              <a:tblPr firstRow="1" bandRow="1">
                <a:tableStyleId>{5C22544A-7EE6-4342-B048-85BDC9FD1C3A}</a:tableStyleId>
              </a:tblPr>
              <a:tblGrid>
                <a:gridCol w="2541905">
                  <a:extLst>
                    <a:ext uri="{9D8B030D-6E8A-4147-A177-3AD203B41FA5}">
                      <a16:colId xmlns:a16="http://schemas.microsoft.com/office/drawing/2014/main" val="3756174393"/>
                    </a:ext>
                  </a:extLst>
                </a:gridCol>
                <a:gridCol w="2819400">
                  <a:extLst>
                    <a:ext uri="{9D8B030D-6E8A-4147-A177-3AD203B41FA5}">
                      <a16:colId xmlns:a16="http://schemas.microsoft.com/office/drawing/2014/main" val="597251580"/>
                    </a:ext>
                  </a:extLst>
                </a:gridCol>
              </a:tblGrid>
              <a:tr h="613030">
                <a:tc>
                  <a:txBody>
                    <a:bodyPr/>
                    <a:lstStyle/>
                    <a:p>
                      <a:pPr algn="ctr" fontAlgn="ctr"/>
                      <a:r>
                        <a:rPr lang="en-US" sz="1600" b="1" i="0" u="none" strike="noStrike" dirty="0">
                          <a:solidFill>
                            <a:srgbClr val="FFFFFF"/>
                          </a:solidFill>
                          <a:effectLst/>
                          <a:latin typeface="Calibri" panose="020F0502020204030204" pitchFamily="34" charset="0"/>
                        </a:rPr>
                        <a:t>Categories from the UBDRS and Vineland III</a:t>
                      </a:r>
                    </a:p>
                  </a:txBody>
                  <a:tcPr marL="7620" marR="7620" marT="7620" marB="0" anchor="ctr"/>
                </a:tc>
                <a:tc>
                  <a:txBody>
                    <a:bodyPr/>
                    <a:lstStyle/>
                    <a:p>
                      <a:pPr algn="ctr" fontAlgn="ctr"/>
                      <a:r>
                        <a:rPr lang="en-US" sz="1600" b="1" i="0" u="none" strike="noStrike" dirty="0">
                          <a:solidFill>
                            <a:srgbClr val="FFFFFF"/>
                          </a:solidFill>
                          <a:effectLst/>
                          <a:latin typeface="Calibri" panose="020F0502020204030204" pitchFamily="34" charset="0"/>
                        </a:rPr>
                        <a:t>Functional Burdens by Total  # of Mentions Across All Age Groups</a:t>
                      </a:r>
                    </a:p>
                  </a:txBody>
                  <a:tcPr marL="7620" marR="7620" marT="7620" marB="0" anchor="ctr"/>
                </a:tc>
                <a:extLst>
                  <a:ext uri="{0D108BD9-81ED-4DB2-BD59-A6C34878D82A}">
                    <a16:rowId xmlns:a16="http://schemas.microsoft.com/office/drawing/2014/main" val="677798618"/>
                  </a:ext>
                </a:extLst>
              </a:tr>
              <a:tr h="408385">
                <a:tc>
                  <a:txBody>
                    <a:bodyPr/>
                    <a:lstStyle/>
                    <a:p>
                      <a:pPr algn="ctr" fontAlgn="ctr"/>
                      <a:r>
                        <a:rPr lang="en-US" sz="1600" b="0" i="0" u="none" strike="noStrike">
                          <a:solidFill>
                            <a:srgbClr val="000000"/>
                          </a:solidFill>
                          <a:effectLst/>
                          <a:latin typeface="Calibri" panose="020F0502020204030204" pitchFamily="34" charset="0"/>
                        </a:rPr>
                        <a:t>Vision Loss</a:t>
                      </a:r>
                    </a:p>
                  </a:txBody>
                  <a:tcPr marL="7620" marR="7620" marT="7620" marB="0" anchor="ctr"/>
                </a:tc>
                <a:tc>
                  <a:txBody>
                    <a:bodyPr/>
                    <a:lstStyle/>
                    <a:p>
                      <a:pPr algn="ctr" fontAlgn="ctr"/>
                      <a:r>
                        <a:rPr lang="en-US" sz="1600" b="0" i="0" u="none" strike="noStrike" dirty="0">
                          <a:solidFill>
                            <a:srgbClr val="000000"/>
                          </a:solidFill>
                          <a:effectLst/>
                          <a:latin typeface="Calibri" panose="020F0502020204030204" pitchFamily="34" charset="0"/>
                        </a:rPr>
                        <a:t>38</a:t>
                      </a:r>
                    </a:p>
                  </a:txBody>
                  <a:tcPr marL="7620" marR="7620" marT="7620" marB="0" anchor="ctr"/>
                </a:tc>
                <a:extLst>
                  <a:ext uri="{0D108BD9-81ED-4DB2-BD59-A6C34878D82A}">
                    <a16:rowId xmlns:a16="http://schemas.microsoft.com/office/drawing/2014/main" val="2276058711"/>
                  </a:ext>
                </a:extLst>
              </a:tr>
              <a:tr h="408385">
                <a:tc>
                  <a:txBody>
                    <a:bodyPr/>
                    <a:lstStyle/>
                    <a:p>
                      <a:pPr algn="ctr" rtl="0" fontAlgn="ctr"/>
                      <a:r>
                        <a:rPr lang="en-US" sz="1600" b="0" i="0" u="none" strike="noStrike">
                          <a:solidFill>
                            <a:srgbClr val="000000"/>
                          </a:solidFill>
                          <a:effectLst/>
                          <a:latin typeface="Calibri" panose="020F0502020204030204" pitchFamily="34" charset="0"/>
                        </a:rPr>
                        <a:t>Cognitive Difficulties</a:t>
                      </a:r>
                    </a:p>
                  </a:txBody>
                  <a:tcPr marL="7620" marR="7620" marT="7620" marB="0" anchor="ctr"/>
                </a:tc>
                <a:tc>
                  <a:txBody>
                    <a:bodyPr/>
                    <a:lstStyle/>
                    <a:p>
                      <a:pPr algn="ctr" fontAlgn="ctr"/>
                      <a:r>
                        <a:rPr lang="en-US" sz="1600" b="0" i="0" u="none" strike="noStrike" dirty="0">
                          <a:solidFill>
                            <a:srgbClr val="000000"/>
                          </a:solidFill>
                          <a:effectLst/>
                          <a:latin typeface="Calibri" panose="020F0502020204030204" pitchFamily="34" charset="0"/>
                        </a:rPr>
                        <a:t>17</a:t>
                      </a:r>
                    </a:p>
                  </a:txBody>
                  <a:tcPr marL="7620" marR="7620" marT="7620" marB="0" anchor="ctr"/>
                </a:tc>
                <a:extLst>
                  <a:ext uri="{0D108BD9-81ED-4DB2-BD59-A6C34878D82A}">
                    <a16:rowId xmlns:a16="http://schemas.microsoft.com/office/drawing/2014/main" val="3338407580"/>
                  </a:ext>
                </a:extLst>
              </a:tr>
              <a:tr h="408385">
                <a:tc>
                  <a:txBody>
                    <a:bodyPr/>
                    <a:lstStyle/>
                    <a:p>
                      <a:pPr algn="ctr" fontAlgn="ctr"/>
                      <a:r>
                        <a:rPr lang="en-US" sz="1600" b="0" i="0" u="none" strike="noStrike">
                          <a:solidFill>
                            <a:srgbClr val="000000"/>
                          </a:solidFill>
                          <a:effectLst/>
                          <a:latin typeface="Calibri" panose="020F0502020204030204" pitchFamily="34" charset="0"/>
                        </a:rPr>
                        <a:t>Communication Abilities </a:t>
                      </a:r>
                    </a:p>
                  </a:txBody>
                  <a:tcPr marL="7620" marR="7620" marT="7620" marB="0" anchor="ctr"/>
                </a:tc>
                <a:tc>
                  <a:txBody>
                    <a:bodyPr/>
                    <a:lstStyle/>
                    <a:p>
                      <a:pPr algn="ctr" fontAlgn="ctr"/>
                      <a:r>
                        <a:rPr lang="en-US" sz="1600" b="0" i="0" u="none" strike="noStrike" dirty="0">
                          <a:solidFill>
                            <a:srgbClr val="000000"/>
                          </a:solidFill>
                          <a:effectLst/>
                          <a:latin typeface="Calibri" panose="020F0502020204030204" pitchFamily="34" charset="0"/>
                        </a:rPr>
                        <a:t>15</a:t>
                      </a:r>
                    </a:p>
                  </a:txBody>
                  <a:tcPr marL="7620" marR="7620" marT="7620" marB="0" anchor="ctr"/>
                </a:tc>
                <a:extLst>
                  <a:ext uri="{0D108BD9-81ED-4DB2-BD59-A6C34878D82A}">
                    <a16:rowId xmlns:a16="http://schemas.microsoft.com/office/drawing/2014/main" val="3726273328"/>
                  </a:ext>
                </a:extLst>
              </a:tr>
              <a:tr h="408385">
                <a:tc>
                  <a:txBody>
                    <a:bodyPr/>
                    <a:lstStyle/>
                    <a:p>
                      <a:pPr algn="ctr" fontAlgn="ctr"/>
                      <a:r>
                        <a:rPr lang="en-US" sz="1600" b="0" i="0" u="none" strike="noStrike">
                          <a:solidFill>
                            <a:srgbClr val="000000"/>
                          </a:solidFill>
                          <a:effectLst/>
                          <a:latin typeface="Calibri" panose="020F0502020204030204" pitchFamily="34" charset="0"/>
                        </a:rPr>
                        <a:t>Behavior Difficulties </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11</a:t>
                      </a:r>
                    </a:p>
                  </a:txBody>
                  <a:tcPr marL="7620" marR="7620" marT="7620" marB="0" anchor="ctr"/>
                </a:tc>
                <a:extLst>
                  <a:ext uri="{0D108BD9-81ED-4DB2-BD59-A6C34878D82A}">
                    <a16:rowId xmlns:a16="http://schemas.microsoft.com/office/drawing/2014/main" val="2059125980"/>
                  </a:ext>
                </a:extLst>
              </a:tr>
              <a:tr h="408385">
                <a:tc>
                  <a:txBody>
                    <a:bodyPr/>
                    <a:lstStyle/>
                    <a:p>
                      <a:pPr algn="ctr" fontAlgn="ctr"/>
                      <a:r>
                        <a:rPr lang="en-US" sz="1600" b="0" i="0" u="none" strike="noStrike">
                          <a:solidFill>
                            <a:srgbClr val="000000"/>
                          </a:solidFill>
                          <a:effectLst/>
                          <a:latin typeface="Calibri" panose="020F0502020204030204" pitchFamily="34" charset="0"/>
                        </a:rPr>
                        <a:t>Motor Difficulties </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9</a:t>
                      </a:r>
                    </a:p>
                  </a:txBody>
                  <a:tcPr marL="7620" marR="7620" marT="7620" marB="0" anchor="ctr"/>
                </a:tc>
                <a:extLst>
                  <a:ext uri="{0D108BD9-81ED-4DB2-BD59-A6C34878D82A}">
                    <a16:rowId xmlns:a16="http://schemas.microsoft.com/office/drawing/2014/main" val="4191258054"/>
                  </a:ext>
                </a:extLst>
              </a:tr>
              <a:tr h="408385">
                <a:tc>
                  <a:txBody>
                    <a:bodyPr/>
                    <a:lstStyle/>
                    <a:p>
                      <a:pPr algn="ctr" rtl="0" fontAlgn="ctr"/>
                      <a:r>
                        <a:rPr lang="en-US" sz="1600" b="0" i="0" u="none" strike="noStrike">
                          <a:solidFill>
                            <a:srgbClr val="000000"/>
                          </a:solidFill>
                          <a:effectLst/>
                          <a:latin typeface="Calibri" panose="020F0502020204030204" pitchFamily="34" charset="0"/>
                        </a:rPr>
                        <a:t>Socialization</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8</a:t>
                      </a:r>
                    </a:p>
                  </a:txBody>
                  <a:tcPr marL="7620" marR="7620" marT="7620" marB="0" anchor="ctr"/>
                </a:tc>
                <a:extLst>
                  <a:ext uri="{0D108BD9-81ED-4DB2-BD59-A6C34878D82A}">
                    <a16:rowId xmlns:a16="http://schemas.microsoft.com/office/drawing/2014/main" val="3291640300"/>
                  </a:ext>
                </a:extLst>
              </a:tr>
              <a:tr h="356743">
                <a:tc>
                  <a:txBody>
                    <a:bodyPr/>
                    <a:lstStyle/>
                    <a:p>
                      <a:pPr algn="ctr" fontAlgn="ctr"/>
                      <a:r>
                        <a:rPr lang="en-US" sz="1600" b="0" i="0" u="none" strike="noStrike">
                          <a:solidFill>
                            <a:srgbClr val="000000"/>
                          </a:solidFill>
                          <a:effectLst/>
                          <a:latin typeface="Calibri" panose="020F0502020204030204" pitchFamily="34" charset="0"/>
                        </a:rPr>
                        <a:t>Daily Living Skills </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4</a:t>
                      </a:r>
                    </a:p>
                  </a:txBody>
                  <a:tcPr marL="7620" marR="7620" marT="7620" marB="0" anchor="ctr"/>
                </a:tc>
                <a:extLst>
                  <a:ext uri="{0D108BD9-81ED-4DB2-BD59-A6C34878D82A}">
                    <a16:rowId xmlns:a16="http://schemas.microsoft.com/office/drawing/2014/main" val="1357998316"/>
                  </a:ext>
                </a:extLst>
              </a:tr>
              <a:tr h="408385">
                <a:tc>
                  <a:txBody>
                    <a:bodyPr/>
                    <a:lstStyle/>
                    <a:p>
                      <a:pPr algn="ctr" rtl="0" fontAlgn="ctr"/>
                      <a:r>
                        <a:rPr lang="en-US" sz="1600" b="0" i="0" u="none" strike="noStrike">
                          <a:solidFill>
                            <a:srgbClr val="000000"/>
                          </a:solidFill>
                          <a:effectLst/>
                          <a:latin typeface="Calibri" panose="020F0502020204030204" pitchFamily="34" charset="0"/>
                        </a:rPr>
                        <a:t>Seizures</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4</a:t>
                      </a:r>
                    </a:p>
                  </a:txBody>
                  <a:tcPr marL="7620" marR="7620" marT="7620" marB="0" anchor="ctr"/>
                </a:tc>
                <a:extLst>
                  <a:ext uri="{0D108BD9-81ED-4DB2-BD59-A6C34878D82A}">
                    <a16:rowId xmlns:a16="http://schemas.microsoft.com/office/drawing/2014/main" val="441875043"/>
                  </a:ext>
                </a:extLst>
              </a:tr>
              <a:tr h="408385">
                <a:tc>
                  <a:txBody>
                    <a:bodyPr/>
                    <a:lstStyle/>
                    <a:p>
                      <a:pPr algn="ctr" fontAlgn="ctr"/>
                      <a:r>
                        <a:rPr lang="en-US" sz="1600" b="0" i="0" u="none" strike="noStrike">
                          <a:solidFill>
                            <a:srgbClr val="000000"/>
                          </a:solidFill>
                          <a:effectLst/>
                          <a:latin typeface="Calibri" panose="020F0502020204030204" pitchFamily="34" charset="0"/>
                        </a:rPr>
                        <a:t>Sleep Disturbances </a:t>
                      </a:r>
                    </a:p>
                  </a:txBody>
                  <a:tcPr marL="7620" marR="7620" marT="7620" marB="0" anchor="ctr"/>
                </a:tc>
                <a:tc>
                  <a:txBody>
                    <a:bodyPr/>
                    <a:lstStyle/>
                    <a:p>
                      <a:pPr algn="ctr" fontAlgn="ctr"/>
                      <a:r>
                        <a:rPr lang="en-US" sz="1600" b="0" i="0" u="none" strike="noStrike">
                          <a:solidFill>
                            <a:srgbClr val="000000"/>
                          </a:solidFill>
                          <a:effectLst/>
                          <a:latin typeface="Calibri" panose="020F0502020204030204" pitchFamily="34" charset="0"/>
                        </a:rPr>
                        <a:t>3</a:t>
                      </a:r>
                    </a:p>
                  </a:txBody>
                  <a:tcPr marL="7620" marR="7620" marT="7620" marB="0" anchor="ctr"/>
                </a:tc>
                <a:extLst>
                  <a:ext uri="{0D108BD9-81ED-4DB2-BD59-A6C34878D82A}">
                    <a16:rowId xmlns:a16="http://schemas.microsoft.com/office/drawing/2014/main" val="3873939470"/>
                  </a:ext>
                </a:extLst>
              </a:tr>
              <a:tr h="519492">
                <a:tc>
                  <a:txBody>
                    <a:bodyPr/>
                    <a:lstStyle/>
                    <a:p>
                      <a:pPr algn="ctr" rtl="0" fontAlgn="ctr"/>
                      <a:r>
                        <a:rPr lang="en-US" sz="1600" b="0" i="0" u="none" strike="noStrike" dirty="0">
                          <a:solidFill>
                            <a:srgbClr val="000000"/>
                          </a:solidFill>
                          <a:effectLst/>
                          <a:latin typeface="Calibri" panose="020F0502020204030204" pitchFamily="34" charset="0"/>
                        </a:rPr>
                        <a:t>Feeding Issues</a:t>
                      </a:r>
                    </a:p>
                  </a:txBody>
                  <a:tcPr marL="7620" marR="7620" marT="7620" marB="0" anchor="ctr"/>
                </a:tc>
                <a:tc>
                  <a:txBody>
                    <a:bodyPr/>
                    <a:lstStyle/>
                    <a:p>
                      <a:pPr algn="ctr" fontAlgn="ctr"/>
                      <a:r>
                        <a:rPr lang="en-US" sz="1600" b="0" i="0" u="none" strike="noStrike" dirty="0">
                          <a:solidFill>
                            <a:srgbClr val="000000"/>
                          </a:solidFill>
                          <a:effectLst/>
                          <a:latin typeface="Calibri" panose="020F0502020204030204" pitchFamily="34" charset="0"/>
                        </a:rPr>
                        <a:t>2</a:t>
                      </a:r>
                    </a:p>
                  </a:txBody>
                  <a:tcPr marL="7620" marR="7620" marT="7620" marB="0" anchor="ctr"/>
                </a:tc>
                <a:extLst>
                  <a:ext uri="{0D108BD9-81ED-4DB2-BD59-A6C34878D82A}">
                    <a16:rowId xmlns:a16="http://schemas.microsoft.com/office/drawing/2014/main" val="1219530362"/>
                  </a:ext>
                </a:extLst>
              </a:tr>
            </a:tbl>
          </a:graphicData>
        </a:graphic>
      </p:graphicFrame>
      <p:sp>
        <p:nvSpPr>
          <p:cNvPr id="6" name="TextBox 5">
            <a:extLst>
              <a:ext uri="{FF2B5EF4-FFF2-40B4-BE49-F238E27FC236}">
                <a16:creationId xmlns:a16="http://schemas.microsoft.com/office/drawing/2014/main" id="{112002C4-6582-DA1C-C29D-69C94A9058BA}"/>
              </a:ext>
            </a:extLst>
          </p:cNvPr>
          <p:cNvSpPr txBox="1"/>
          <p:nvPr/>
        </p:nvSpPr>
        <p:spPr>
          <a:xfrm>
            <a:off x="1546958" y="7293581"/>
            <a:ext cx="4038600" cy="369332"/>
          </a:xfrm>
          <a:prstGeom prst="rect">
            <a:avLst/>
          </a:prstGeom>
          <a:noFill/>
        </p:spPr>
        <p:txBody>
          <a:bodyPr wrap="square" rtlCol="0">
            <a:spAutoFit/>
          </a:bodyPr>
          <a:lstStyle/>
          <a:p>
            <a:pPr algn="ctr"/>
            <a:r>
              <a:rPr lang="en-US" b="1" dirty="0"/>
              <a:t>Fig. 1: Respondents by Age Group </a:t>
            </a:r>
          </a:p>
        </p:txBody>
      </p:sp>
      <p:sp>
        <p:nvSpPr>
          <p:cNvPr id="8" name="TextBox 7">
            <a:extLst>
              <a:ext uri="{FF2B5EF4-FFF2-40B4-BE49-F238E27FC236}">
                <a16:creationId xmlns:a16="http://schemas.microsoft.com/office/drawing/2014/main" id="{EDFD6389-7E6E-99C5-E3C5-C63D2084F558}"/>
              </a:ext>
            </a:extLst>
          </p:cNvPr>
          <p:cNvSpPr txBox="1"/>
          <p:nvPr/>
        </p:nvSpPr>
        <p:spPr>
          <a:xfrm>
            <a:off x="374650" y="10252510"/>
            <a:ext cx="6858000" cy="646331"/>
          </a:xfrm>
          <a:prstGeom prst="rect">
            <a:avLst/>
          </a:prstGeom>
          <a:noFill/>
        </p:spPr>
        <p:txBody>
          <a:bodyPr wrap="square" rtlCol="0">
            <a:spAutoFit/>
          </a:bodyPr>
          <a:lstStyle/>
          <a:p>
            <a:pPr algn="ctr"/>
            <a:r>
              <a:rPr lang="en-US" b="1" dirty="0"/>
              <a:t>Fig. 3: Categories from UBDRS and Vineland III Compared to Functional Burdens by Number of Mentions</a:t>
            </a:r>
          </a:p>
        </p:txBody>
      </p:sp>
      <p:sp>
        <p:nvSpPr>
          <p:cNvPr id="12" name="TextBox 11">
            <a:extLst>
              <a:ext uri="{FF2B5EF4-FFF2-40B4-BE49-F238E27FC236}">
                <a16:creationId xmlns:a16="http://schemas.microsoft.com/office/drawing/2014/main" id="{30D0F3E2-867C-4B42-1FF8-E35E2402EB4A}"/>
              </a:ext>
            </a:extLst>
          </p:cNvPr>
          <p:cNvSpPr txBox="1"/>
          <p:nvPr/>
        </p:nvSpPr>
        <p:spPr>
          <a:xfrm>
            <a:off x="10034404" y="12349718"/>
            <a:ext cx="7620000" cy="369332"/>
          </a:xfrm>
          <a:prstGeom prst="rect">
            <a:avLst/>
          </a:prstGeom>
          <a:noFill/>
        </p:spPr>
        <p:txBody>
          <a:bodyPr wrap="square" rtlCol="0">
            <a:spAutoFit/>
          </a:bodyPr>
          <a:lstStyle/>
          <a:p>
            <a:pPr algn="ctr"/>
            <a:r>
              <a:rPr lang="en-US" b="1" dirty="0"/>
              <a:t>Fig. 2: Functional Burden, Weighted Score by Age Group</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Override1.xml><?xml version="1.0" encoding="utf-8"?>
<a:themeOverride xmlns:a="http://schemas.openxmlformats.org/drawingml/2006/main">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13</TotalTime>
  <Words>1114</Words>
  <Application>Microsoft Macintosh PowerPoint</Application>
  <PresentationFormat>Custom</PresentationFormat>
  <Paragraphs>62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Corbel</vt:lpstr>
      <vt:lpstr>Segoe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Greenberg</dc:creator>
  <cp:lastModifiedBy>Emily Armstrong</cp:lastModifiedBy>
  <cp:revision>17</cp:revision>
  <dcterms:created xsi:type="dcterms:W3CDTF">2023-01-09T19:30:53Z</dcterms:created>
  <dcterms:modified xsi:type="dcterms:W3CDTF">2023-04-20T19:38:49Z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2020-02-26T00:00:00Z</vt:filetime>
  </property>
  <property fmtid="{D5CDD505-2E9C-101B-9397-08002B2CF9AE}" pid="3" name="Creator">
    <vt:lpwstr>Microsoft® PowerPoint® 2016</vt:lpwstr>
  </property>
  <property fmtid="{D5CDD505-2E9C-101B-9397-08002B2CF9AE}" pid="4" name="LastSaved">
    <vt:filetime>2023-01-09T00:00:00Z</vt:filetime>
  </property>
  <property fmtid="{D5CDD505-2E9C-101B-9397-08002B2CF9AE}" pid="5" name="Producer">
    <vt:lpwstr>Microsoft® PowerPoint® 2016</vt:lpwstr>
  </property>
</Properties>
</file>